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Relationship Id="rId4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3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6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3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1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4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8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7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2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9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2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4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5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6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9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8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5817" y="0"/>
            <a:ext cx="918983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5243439" y="1038421"/>
            <a:ext cx="3410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-TR" sz="6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YAKITLAR</a:t>
            </a:r>
            <a:endParaRPr b="1" sz="44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1121120" y="833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tr-TR" sz="3600">
                <a:solidFill>
                  <a:srgbClr val="FF0000"/>
                </a:solidFill>
              </a:rPr>
              <a:t>Yenilenebilir ve yenilenemez enerji kaynakları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144" name="Google Shape;144;p22"/>
          <p:cNvSpPr txBox="1"/>
          <p:nvPr>
            <p:ph idx="1" type="body"/>
          </p:nvPr>
        </p:nvSpPr>
        <p:spPr>
          <a:xfrm>
            <a:off x="901574" y="128241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i="1" lang="tr-TR" sz="1800">
                <a:latin typeface="Comic Sans MS"/>
                <a:ea typeface="Comic Sans MS"/>
                <a:cs typeface="Comic Sans MS"/>
                <a:sym typeface="Comic Sans MS"/>
              </a:rPr>
              <a:t>Sürekli kullanıldıkları halde tükenmeyen enerji kaynaklarına </a:t>
            </a:r>
            <a:r>
              <a:rPr i="1" lang="tr-TR" sz="1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yenilenebilir enerji kaynakları </a:t>
            </a:r>
            <a:r>
              <a:rPr i="1" lang="tr-TR" sz="1800">
                <a:latin typeface="Comic Sans MS"/>
                <a:ea typeface="Comic Sans MS"/>
                <a:cs typeface="Comic Sans MS"/>
                <a:sym typeface="Comic Sans MS"/>
              </a:rPr>
              <a:t>denir. Yenilenebilir enerji kaynaklarının kullanımı çevreye zarar vermez.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i="1" lang="tr-TR" sz="1800">
                <a:latin typeface="Comic Sans MS"/>
                <a:ea typeface="Comic Sans MS"/>
                <a:cs typeface="Comic Sans MS"/>
                <a:sym typeface="Comic Sans MS"/>
              </a:rPr>
              <a:t>Fosil yakıtlar kullanıldıklarında yenilenebilmeleri milyonlarca yıl sürdükleri için bu yakıtlara </a:t>
            </a:r>
            <a:r>
              <a:rPr i="1" lang="tr-TR" sz="1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yenilenemez enerji kaynakları </a:t>
            </a:r>
            <a:r>
              <a:rPr i="1" lang="tr-TR" sz="1800">
                <a:latin typeface="Comic Sans MS"/>
                <a:ea typeface="Comic Sans MS"/>
                <a:cs typeface="Comic Sans MS"/>
                <a:sym typeface="Comic Sans MS"/>
              </a:rPr>
              <a:t>denir.</a:t>
            </a:r>
            <a:endParaRPr i="1"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b="1" l="0" r="573" t="1128"/>
          <a:stretch/>
        </p:blipFill>
        <p:spPr>
          <a:xfrm>
            <a:off x="1121120" y="2860895"/>
            <a:ext cx="9616289" cy="3567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4-14-404" id="150" name="Google Shape;15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935"/>
            <a:ext cx="12191999" cy="603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1004521" y="6229380"/>
            <a:ext cx="981075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Kömür, </a:t>
            </a:r>
            <a:r>
              <a:rPr i="1" lang="tr-TR" sz="2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termik santrallerde </a:t>
            </a:r>
            <a:r>
              <a:rPr i="1" lang="tr-T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elektrik enerjisi elde etmek amacıyla kullanılır. </a:t>
            </a:r>
            <a:endParaRPr i="1"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4-16-231" id="156" name="Google Shape;15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2750"/>
            <a:ext cx="12191999" cy="60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07-779" id="161" name="Google Shape;16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10-456" id="166" name="Google Shape;16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12-447" id="171" name="Google Shape;17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7"/>
          <p:cNvSpPr txBox="1"/>
          <p:nvPr/>
        </p:nvSpPr>
        <p:spPr>
          <a:xfrm>
            <a:off x="4138979" y="3138854"/>
            <a:ext cx="177165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(biyogaz)</a:t>
            </a:r>
            <a:endParaRPr i="1"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14-437" id="177" name="Google Shape;17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28503"/>
            <a:ext cx="12192000" cy="573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577" y="5745251"/>
            <a:ext cx="3050931" cy="103405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/>
          <p:cNvSpPr txBox="1"/>
          <p:nvPr/>
        </p:nvSpPr>
        <p:spPr>
          <a:xfrm>
            <a:off x="2284534" y="6164140"/>
            <a:ext cx="82750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Sera etkisi ve küresel ısınma  </a:t>
            </a:r>
            <a:r>
              <a:rPr i="1" lang="tr-TR" sz="1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küresel iklim değişikliğine </a:t>
            </a:r>
            <a:r>
              <a:rPr i="1" lang="tr-T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yol açar.</a:t>
            </a:r>
            <a:endParaRPr i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15-996" id="185" name="Google Shape;18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6881"/>
            <a:ext cx="12192000" cy="573563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9"/>
          <p:cNvSpPr txBox="1"/>
          <p:nvPr/>
        </p:nvSpPr>
        <p:spPr>
          <a:xfrm>
            <a:off x="4362450" y="5161085"/>
            <a:ext cx="34671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Oksijeni etkisiz hale getirir.</a:t>
            </a:r>
            <a:endParaRPr i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17-730" id="191" name="Google Shape;19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0"/>
          <p:cNvSpPr txBox="1"/>
          <p:nvPr/>
        </p:nvSpPr>
        <p:spPr>
          <a:xfrm>
            <a:off x="146539" y="4646002"/>
            <a:ext cx="623887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i="1"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Yılda iki kez bacalar temizlenmeli.</a:t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0"/>
          <p:cNvSpPr txBox="1"/>
          <p:nvPr/>
        </p:nvSpPr>
        <p:spPr>
          <a:xfrm>
            <a:off x="152400" y="5591355"/>
            <a:ext cx="68961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i="1"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Lodoslu ve fırtınalı havalarda kombi ve soba yakılmamalı. </a:t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0"/>
          <p:cNvSpPr txBox="1"/>
          <p:nvPr/>
        </p:nvSpPr>
        <p:spPr>
          <a:xfrm>
            <a:off x="146539" y="5118678"/>
            <a:ext cx="68961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i="1"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Kaliteli kömür kullanılmalı.</a:t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0"/>
          <p:cNvSpPr txBox="1"/>
          <p:nvPr/>
        </p:nvSpPr>
        <p:spPr>
          <a:xfrm>
            <a:off x="146539" y="6020682"/>
            <a:ext cx="68961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i="1"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Kömür sobası her zaman üstten yakılmalı.</a:t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0"/>
          <p:cNvSpPr txBox="1"/>
          <p:nvPr/>
        </p:nvSpPr>
        <p:spPr>
          <a:xfrm>
            <a:off x="146539" y="6391575"/>
            <a:ext cx="794517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i="1"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Doğalgaz kaçağı ihtimaline karşı alarm (dedektör) kullanılmalı.</a:t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20-627" id="201" name="Google Shape;20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3-42-874" id="95" name="Google Shape;9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9250"/>
            <a:ext cx="12191999" cy="61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199060" y="5862419"/>
            <a:ext cx="81813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i="1" lang="tr-T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Yakıtlar depolanmış enerji kaynaklarıdır.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i="1" lang="tr-T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Yakıtların yanabilmesi için </a:t>
            </a:r>
            <a:r>
              <a:rPr i="1" lang="tr-TR" sz="2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oksijen gazı </a:t>
            </a:r>
            <a:r>
              <a:rPr i="1" lang="tr-T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gerekmektedir</a:t>
            </a:r>
            <a:r>
              <a:rPr i="1" lang="tr-T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i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41-944" id="206" name="Google Shape;20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44-914" id="211" name="Google Shape;21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46-906" id="216" name="Google Shape;21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49-200" id="221" name="Google Shape;22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51-042" id="226" name="Google Shape;22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52-920" id="231" name="Google Shape;23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54-723" id="236" name="Google Shape;23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56-921" id="241" name="Google Shape;24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6-01-025" id="246" name="Google Shape;24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6-02-363" id="251" name="Google Shape;25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3-48-978" id="101" name="Google Shape;1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2750"/>
            <a:ext cx="12191999" cy="603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867276" y="5950944"/>
            <a:ext cx="81813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i="1" lang="tr-TR" sz="2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Kömür</a:t>
            </a:r>
            <a:r>
              <a:rPr i="1" lang="tr-T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en yaygın kullanılan fosil yakıttır.</a:t>
            </a:r>
            <a:endParaRPr i="1"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i="1" lang="tr-T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Petrolün </a:t>
            </a:r>
            <a:r>
              <a:rPr i="1" lang="tr-TR" sz="2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elli yıl içerisinde </a:t>
            </a:r>
            <a:r>
              <a:rPr i="1" lang="tr-T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tamamen tükenmesi beklenmektedir.</a:t>
            </a:r>
            <a:endParaRPr i="1"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6-03-661" id="256" name="Google Shape;25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6-04-994" id="261" name="Google Shape;26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6-07-089" id="266" name="Google Shape;26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6-09-044" id="271" name="Google Shape;27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6"/>
          <p:cNvSpPr txBox="1"/>
          <p:nvPr>
            <p:ph type="ctrTitle"/>
          </p:nvPr>
        </p:nvSpPr>
        <p:spPr>
          <a:xfrm>
            <a:off x="1216269" y="166748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b="1" i="1" lang="tr-TR">
                <a:solidFill>
                  <a:srgbClr val="FF0000"/>
                </a:solidFill>
              </a:rPr>
              <a:t>DEĞERLENDİRME SORULARI</a:t>
            </a:r>
            <a:endParaRPr b="1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6-55-434" id="281" name="Google Shape;28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6-57-235" id="286" name="Google Shape;28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6-59-468" id="291" name="Google Shape;29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01-434" id="296" name="Google Shape;29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02-985" id="301" name="Google Shape;30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671146" y="70900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i="1" lang="tr-TR" sz="2000">
                <a:latin typeface="Comic Sans MS"/>
                <a:ea typeface="Comic Sans MS"/>
                <a:cs typeface="Comic Sans MS"/>
                <a:sym typeface="Comic Sans MS"/>
              </a:rPr>
              <a:t>Ülkemizin fosil yakıt kaynakları ve üretimi çok sınırlıdır. Ülkemizde kullanılan </a:t>
            </a:r>
            <a:r>
              <a:rPr i="1" lang="tr-TR" sz="2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kömür, petrol ve doğal gazın </a:t>
            </a:r>
            <a:r>
              <a:rPr i="1" lang="tr-TR" sz="2000">
                <a:latin typeface="Comic Sans MS"/>
                <a:ea typeface="Comic Sans MS"/>
                <a:cs typeface="Comic Sans MS"/>
                <a:sym typeface="Comic Sans MS"/>
              </a:rPr>
              <a:t>% 90 ‘ından fazlası başka ülkelerden satın alınmaktadır.</a:t>
            </a:r>
            <a:endParaRPr i="1"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5059" y="1749101"/>
            <a:ext cx="8844003" cy="4454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04-923" id="306" name="Google Shape;306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06-302" id="311" name="Google Shape;311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07-846" id="316" name="Google Shape;31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09-108" id="321" name="Google Shape;32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11-188" id="326" name="Google Shape;326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12-607" id="331" name="Google Shape;33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14-182" id="336" name="Google Shape;33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15-497" id="341" name="Google Shape;34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17-108" id="346" name="Google Shape;34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18-393" id="351" name="Google Shape;35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3-53-730" id="113" name="Google Shape;11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2750"/>
            <a:ext cx="12191999" cy="603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/>
          <p:nvPr/>
        </p:nvSpPr>
        <p:spPr>
          <a:xfrm>
            <a:off x="1907930" y="412750"/>
            <a:ext cx="1362808" cy="3692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5" name="Google Shape;115;p17"/>
          <p:cNvCxnSpPr/>
          <p:nvPr/>
        </p:nvCxnSpPr>
        <p:spPr>
          <a:xfrm>
            <a:off x="9328638" y="4501662"/>
            <a:ext cx="958362" cy="26376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19-947" id="356" name="Google Shape;35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21-567" id="361" name="Google Shape;36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23-473" id="366" name="Google Shape;366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31-151" id="371" name="Google Shape;371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3838"/>
            <a:ext cx="12192000" cy="64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32-464" id="376" name="Google Shape;376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3838"/>
            <a:ext cx="12192000" cy="64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34-465" id="381" name="Google Shape;381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3838"/>
            <a:ext cx="12192000" cy="64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36-135" id="386" name="Google Shape;38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3838"/>
            <a:ext cx="12192000" cy="64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37-960" id="391" name="Google Shape;39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3838"/>
            <a:ext cx="12192000" cy="64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39-595" id="396" name="Google Shape;396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3838"/>
            <a:ext cx="12192000" cy="64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5-52-04-075" id="401" name="Google Shape;401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8300"/>
            <a:ext cx="12192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3-58-561" id="120" name="Google Shape;12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2750"/>
            <a:ext cx="12191999" cy="60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622868"/>
            <a:ext cx="3137949" cy="106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 txBox="1"/>
          <p:nvPr/>
        </p:nvSpPr>
        <p:spPr>
          <a:xfrm>
            <a:off x="1820006" y="5969977"/>
            <a:ext cx="36927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Motorin</a:t>
            </a:r>
            <a:r>
              <a:rPr i="1" lang="tr-T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sıvı yakıttır.</a:t>
            </a:r>
            <a:endParaRPr i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5-52-00-303" id="406" name="Google Shape;406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8300"/>
            <a:ext cx="12192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6-01-12-313" id="411" name="Google Shape;411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975"/>
            <a:ext cx="12192000" cy="675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6-01-16-601" id="416" name="Google Shape;416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975"/>
            <a:ext cx="12192000" cy="675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4-00-742" id="127" name="Google Shape;12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2750"/>
            <a:ext cx="12191999" cy="603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/>
          <p:nvPr/>
        </p:nvSpPr>
        <p:spPr>
          <a:xfrm>
            <a:off x="572964" y="6075918"/>
            <a:ext cx="62388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i="1" lang="tr-T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Doğal gaz yerin derinliklerinden çıkarılır.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4-09-400" id="133" name="Google Shape;13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2750"/>
            <a:ext cx="12191999" cy="60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4-10-490" id="138" name="Google Shape;13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2750"/>
            <a:ext cx="12191999" cy="60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