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11" r:id="rId3"/>
    <p:sldId id="325" r:id="rId4"/>
    <p:sldId id="257" r:id="rId5"/>
    <p:sldId id="321" r:id="rId6"/>
    <p:sldId id="318" r:id="rId7"/>
    <p:sldId id="320" r:id="rId8"/>
    <p:sldId id="324" r:id="rId9"/>
    <p:sldId id="312" r:id="rId10"/>
    <p:sldId id="313" r:id="rId11"/>
    <p:sldId id="314" r:id="rId12"/>
    <p:sldId id="315" r:id="rId13"/>
    <p:sldId id="316" r:id="rId14"/>
    <p:sldId id="279"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ih çakan" initials="sç" lastIdx="1" clrIdx="0">
    <p:extLst>
      <p:ext uri="{19B8F6BF-5375-455C-9EA6-DF929625EA0E}">
        <p15:presenceInfo xmlns:p15="http://schemas.microsoft.com/office/powerpoint/2012/main" userId="60f0bef9bd33bd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01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84" y="2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8343F-4961-4E4A-BEA9-D17FB15B937F}" type="datetimeFigureOut">
              <a:rPr lang="tr-TR" smtClean="0"/>
              <a:t>28.09.2020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C59B1-03A6-4AE8-9774-1F84F14B596B}" type="slidenum">
              <a:rPr lang="tr-TR" smtClean="0"/>
              <a:t>‹#›</a:t>
            </a:fld>
            <a:endParaRPr lang="tr-TR"/>
          </a:p>
        </p:txBody>
      </p:sp>
    </p:spTree>
    <p:extLst>
      <p:ext uri="{BB962C8B-B14F-4D97-AF65-F5344CB8AC3E}">
        <p14:creationId xmlns:p14="http://schemas.microsoft.com/office/powerpoint/2010/main" val="41960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CBABFF8-5166-4ADE-A9A3-04919582AC2E}"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72916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F83399F-3A5B-4D0C-A585-DCCE45FFD571}"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97304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88EA00C-9392-4186-8DD3-A1134993BBC3}"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04120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F44FEF2-D732-4E93-A4C4-E9F2DB911976}"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270397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93DA6E3-FC6E-4FA3-9821-0CBAB9EAE797}"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91576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E3153E8-56C1-4830-855A-645A8AFE1E92}" type="datetime1">
              <a:rPr lang="tr-TR" smtClean="0"/>
              <a:t>28.09.2020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90482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07FBE8A-B270-4704-911A-8F91BED42D3B}" type="datetime1">
              <a:rPr lang="tr-TR" smtClean="0"/>
              <a:t>28.09.2020</a:t>
            </a:fld>
            <a:endParaRPr lang="tr-TR"/>
          </a:p>
        </p:txBody>
      </p:sp>
      <p:sp>
        <p:nvSpPr>
          <p:cNvPr id="8" name="Altbilgi Yer Tutucusu 7"/>
          <p:cNvSpPr>
            <a:spLocks noGrp="1"/>
          </p:cNvSpPr>
          <p:nvPr>
            <p:ph type="ftr" sz="quarter" idx="11"/>
          </p:nvPr>
        </p:nvSpPr>
        <p:spPr/>
        <p:txBody>
          <a:bodyPr/>
          <a:lstStyle/>
          <a:p>
            <a:r>
              <a:rPr lang="tr-TR"/>
              <a:t>Galip YAVUZARSLAN ©2020</a:t>
            </a:r>
          </a:p>
        </p:txBody>
      </p:sp>
      <p:sp>
        <p:nvSpPr>
          <p:cNvPr id="9" name="Slayt Numarası Yer Tutucusu 8"/>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9939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D2157C7-905D-4F7C-A532-FA77F6751C21}" type="datetime1">
              <a:rPr lang="tr-TR" smtClean="0"/>
              <a:t>28.09.2020</a:t>
            </a:fld>
            <a:endParaRPr lang="tr-TR"/>
          </a:p>
        </p:txBody>
      </p:sp>
      <p:sp>
        <p:nvSpPr>
          <p:cNvPr id="4" name="Altbilgi Yer Tutucusu 3"/>
          <p:cNvSpPr>
            <a:spLocks noGrp="1"/>
          </p:cNvSpPr>
          <p:nvPr>
            <p:ph type="ftr" sz="quarter" idx="11"/>
          </p:nvPr>
        </p:nvSpPr>
        <p:spPr/>
        <p:txBody>
          <a:bodyPr/>
          <a:lstStyle/>
          <a:p>
            <a:r>
              <a:rPr lang="tr-TR"/>
              <a:t>Galip YAVUZARSLAN ©2020</a:t>
            </a:r>
          </a:p>
        </p:txBody>
      </p:sp>
      <p:sp>
        <p:nvSpPr>
          <p:cNvPr id="5" name="Slayt Numarası Yer Tutucusu 4"/>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3663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779856D-4818-46AA-8899-8C5E7C2C9ECB}" type="datetime1">
              <a:rPr lang="tr-TR" smtClean="0"/>
              <a:t>28.09.2020</a:t>
            </a:fld>
            <a:endParaRPr lang="tr-TR"/>
          </a:p>
        </p:txBody>
      </p:sp>
      <p:sp>
        <p:nvSpPr>
          <p:cNvPr id="3" name="Altbilgi Yer Tutucusu 2"/>
          <p:cNvSpPr>
            <a:spLocks noGrp="1"/>
          </p:cNvSpPr>
          <p:nvPr>
            <p:ph type="ftr" sz="quarter" idx="11"/>
          </p:nvPr>
        </p:nvSpPr>
        <p:spPr/>
        <p:txBody>
          <a:bodyPr/>
          <a:lstStyle/>
          <a:p>
            <a:r>
              <a:rPr lang="tr-TR"/>
              <a:t>Galip YAVUZARSLAN ©2020</a:t>
            </a:r>
          </a:p>
        </p:txBody>
      </p:sp>
      <p:sp>
        <p:nvSpPr>
          <p:cNvPr id="4" name="Slayt Numarası Yer Tutucusu 3"/>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53905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8DDEEF4-8EB2-45DE-A015-15B43AA127CF}" type="datetime1">
              <a:rPr lang="tr-TR" smtClean="0"/>
              <a:t>28.09.2020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828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41C14EE-AE8D-46FB-86A8-7F23DF574C03}" type="datetime1">
              <a:rPr lang="tr-TR" smtClean="0"/>
              <a:t>28.09.2020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76267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7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C6A57-F98E-4DAB-8BE0-901BEEB71207}" type="datetime1">
              <a:rPr lang="tr-TR" smtClean="0"/>
              <a:t>28.09.2020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Galip YAVUZARSLAN ©2020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D3AC-399A-41F7-BF62-B3B85A56B341}" type="slidenum">
              <a:rPr lang="tr-TR" smtClean="0"/>
              <a:pPr/>
              <a:t>‹#›</a:t>
            </a:fld>
            <a:endParaRPr lang="tr-TR"/>
          </a:p>
        </p:txBody>
      </p:sp>
    </p:spTree>
    <p:extLst>
      <p:ext uri="{BB962C8B-B14F-4D97-AF65-F5344CB8AC3E}">
        <p14:creationId xmlns:p14="http://schemas.microsoft.com/office/powerpoint/2010/main" val="362602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gif"/><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Çapraz Köşeli Dikdörtgen 5"/>
          <p:cNvSpPr/>
          <p:nvPr/>
        </p:nvSpPr>
        <p:spPr>
          <a:xfrm>
            <a:off x="361627" y="1773834"/>
            <a:ext cx="11468746" cy="4582516"/>
          </a:xfrm>
          <a:prstGeom prst="round2DiagRect">
            <a:avLst/>
          </a:prstGeom>
          <a:solidFill>
            <a:srgbClr val="69001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latin typeface="Chaparral Pro Light" panose="02060403030505090203" pitchFamily="18" charset="-94"/>
              </a:rPr>
              <a:t>KAZANIMLAR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F.7.1.1.4. Teleskobun yapısını ve ne işe yaradığını açıklar.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F.7.1.1.5. Teleskobun gök bilimin gelişimindeki önemine yönelik çıkarımda bulunur.</a:t>
            </a:r>
          </a:p>
          <a:p>
            <a:pPr marL="457200" indent="-457200">
              <a:lnSpc>
                <a:spcPct val="150000"/>
              </a:lnSpc>
              <a:buFont typeface="Wingdings" panose="05000000000000000000" pitchFamily="2" charset="2"/>
              <a:buChar char="ü"/>
            </a:pPr>
            <a:r>
              <a:rPr lang="tr-TR" sz="2800" dirty="0">
                <a:latin typeface="Chaparral Pro Light" panose="02060403030505090203" pitchFamily="18" charset="-94"/>
              </a:rPr>
              <a:t>F.7.1.1.6. Basit bir teleskop modeli hazırlayarak sunar.</a:t>
            </a:r>
          </a:p>
          <a:p>
            <a:pPr algn="ctr">
              <a:lnSpc>
                <a:spcPct val="150000"/>
              </a:lnSpc>
            </a:pPr>
            <a:endParaRPr lang="tr-TR" sz="3200" dirty="0">
              <a:latin typeface="Chaparral Pro Light" panose="02060403030505090203" pitchFamily="18" charset="-94"/>
            </a:endParaRPr>
          </a:p>
          <a:p>
            <a:pPr algn="ctr"/>
            <a:endParaRPr lang="tr-TR" dirty="0"/>
          </a:p>
        </p:txBody>
      </p:sp>
      <p:sp>
        <p:nvSpPr>
          <p:cNvPr id="5" name="Dikdörtgen 4"/>
          <p:cNvSpPr/>
          <p:nvPr/>
        </p:nvSpPr>
        <p:spPr>
          <a:xfrm>
            <a:off x="0" y="468889"/>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TELESKOBUN YAPISI VE İŞLEVİ</a:t>
            </a:r>
          </a:p>
        </p:txBody>
      </p:sp>
      <p:sp>
        <p:nvSpPr>
          <p:cNvPr id="4" name="Altbilgi Yer Tutucusu 3"/>
          <p:cNvSpPr>
            <a:spLocks noGrp="1"/>
          </p:cNvSpPr>
          <p:nvPr>
            <p:ph type="ftr" sz="quarter" idx="11"/>
          </p:nvPr>
        </p:nvSpPr>
        <p:spPr/>
        <p:txBody>
          <a:bodyPr/>
          <a:lstStyle/>
          <a:p>
            <a:r>
              <a:rPr lang="tr-TR">
                <a:solidFill>
                  <a:schemeClr val="tx1">
                    <a:lumMod val="95000"/>
                    <a:lumOff val="5000"/>
                  </a:schemeClr>
                </a:solidFill>
              </a:rPr>
              <a:t>Galip YAVUZARSLAN ©2020</a:t>
            </a:r>
          </a:p>
        </p:txBody>
      </p:sp>
    </p:spTree>
    <p:extLst>
      <p:ext uri="{BB962C8B-B14F-4D97-AF65-F5344CB8AC3E}">
        <p14:creationId xmlns:p14="http://schemas.microsoft.com/office/powerpoint/2010/main" val="247154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Yuvarlatılmış Dikdörtgen 7"/>
          <p:cNvSpPr/>
          <p:nvPr/>
        </p:nvSpPr>
        <p:spPr>
          <a:xfrm>
            <a:off x="609598" y="1289778"/>
            <a:ext cx="7934326" cy="5568222"/>
          </a:xfrm>
          <a:prstGeom prst="roundRect">
            <a:avLst/>
          </a:prstGeom>
          <a:blipFill dpi="0" rotWithShape="1">
            <a:blip r:embed="rId2">
              <a:alphaModFix amt="5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8829674" y="1640350"/>
            <a:ext cx="3244425" cy="24173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5" y="1640350"/>
            <a:ext cx="8576049" cy="5060488"/>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dirty="0">
                <a:latin typeface="Chaparral Pro Light" panose="02060403030505090203" pitchFamily="18" charset="-94"/>
              </a:rPr>
              <a:t>Astronom, matematikçi olan Ali Kuşçu, 1403'te Semerkant'ta doğdu. Babası Muhammed, Timur İmparatorluğu Sultanı ve astronomu Uluğ Bey'in kuşçusu olduğu için ailesi "Kuşçu" lakabıyla meşhur olmuştur.</a:t>
            </a:r>
          </a:p>
          <a:p>
            <a:pPr algn="just">
              <a:lnSpc>
                <a:spcPct val="150000"/>
              </a:lnSpc>
            </a:pPr>
            <a:r>
              <a:rPr lang="tr-TR" dirty="0">
                <a:latin typeface="Chaparral Pro Light" panose="02060403030505090203" pitchFamily="18" charset="-94"/>
              </a:rPr>
              <a:t>Uluğ Bey, Ali Kuşçu’yu Semerkant Gözlemevinin müdürlüğü görevine getirmiştir. Burada çalışırken Uluğ Bey’in meşhur eseri “Uluğ Bey’in Yıldız Kataloğunun hazırlanmasına önemli katkılar sağlamıştır. </a:t>
            </a:r>
          </a:p>
          <a:p>
            <a:pPr algn="just">
              <a:lnSpc>
                <a:spcPct val="150000"/>
              </a:lnSpc>
            </a:pPr>
            <a:r>
              <a:rPr lang="tr-TR" dirty="0">
                <a:latin typeface="Chaparral Pro Light" panose="02060403030505090203" pitchFamily="18" charset="-94"/>
              </a:rPr>
              <a:t>Fatih Sultan Mehmet’in teklifiyle İstanbul'a gelen Ali Kuşçu, Ayasofya Medresesinde dersler vermiş ve üniversitenin programını yeniden düzenlemiştir.</a:t>
            </a:r>
          </a:p>
          <a:p>
            <a:pPr algn="just">
              <a:lnSpc>
                <a:spcPct val="150000"/>
              </a:lnSpc>
            </a:pPr>
            <a:r>
              <a:rPr lang="tr-TR" dirty="0">
                <a:latin typeface="Chaparral Pro Light" panose="02060403030505090203" pitchFamily="18" charset="-94"/>
              </a:rPr>
              <a:t>Er Risalet-i </a:t>
            </a:r>
            <a:r>
              <a:rPr lang="tr-TR" dirty="0" err="1">
                <a:latin typeface="Chaparral Pro Light" panose="02060403030505090203" pitchFamily="18" charset="-94"/>
              </a:rPr>
              <a:t>Fethiyye</a:t>
            </a:r>
            <a:r>
              <a:rPr lang="tr-TR" dirty="0">
                <a:latin typeface="Chaparral Pro Light" panose="02060403030505090203" pitchFamily="18" charset="-94"/>
              </a:rPr>
              <a:t>” adlı eseri üzerine birçok bilim insanı tarafından yorum ve açıklama yazılmıştır. Bu eserinde gezegenlerin konumları ve dizilimleri, yerin biçimi ve iklimler, Ay’ın ve Güneş’in çapının hesaplanması konuları üzerinde durmuştur.</a:t>
            </a:r>
          </a:p>
        </p:txBody>
      </p:sp>
      <p:sp>
        <p:nvSpPr>
          <p:cNvPr id="6" name="Metin kutusu 5"/>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ALİ KUŞÇU</a:t>
            </a:r>
          </a:p>
        </p:txBody>
      </p:sp>
      <p:sp>
        <p:nvSpPr>
          <p:cNvPr id="7" name="Yuvarlatılmış Dikdörtgen 6"/>
          <p:cNvSpPr/>
          <p:nvPr/>
        </p:nvSpPr>
        <p:spPr>
          <a:xfrm>
            <a:off x="8829673" y="4283538"/>
            <a:ext cx="3244425" cy="24173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88966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41043" y="794152"/>
            <a:ext cx="3109913" cy="3271838"/>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tr-TR" sz="2800" dirty="0">
              <a:latin typeface="Chaparral Pro Light" panose="02060403030505090203" pitchFamily="18" charset="-94"/>
            </a:endParaRPr>
          </a:p>
        </p:txBody>
      </p:sp>
      <p:sp>
        <p:nvSpPr>
          <p:cNvPr id="5" name="Yuvarlatılmış Dikdörtgen 4"/>
          <p:cNvSpPr/>
          <p:nvPr/>
        </p:nvSpPr>
        <p:spPr>
          <a:xfrm>
            <a:off x="6134100" y="1640350"/>
            <a:ext cx="5940000" cy="5076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ALİ KUŞÇU</a:t>
            </a:r>
          </a:p>
        </p:txBody>
      </p:sp>
    </p:spTree>
    <p:extLst>
      <p:ext uri="{BB962C8B-B14F-4D97-AF65-F5344CB8AC3E}">
        <p14:creationId xmlns:p14="http://schemas.microsoft.com/office/powerpoint/2010/main" val="570834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BASİT TELESKOP YAPIMI</a:t>
            </a:r>
          </a:p>
        </p:txBody>
      </p:sp>
      <p:sp>
        <p:nvSpPr>
          <p:cNvPr id="4" name="Katlanmış Nesne 3"/>
          <p:cNvSpPr/>
          <p:nvPr/>
        </p:nvSpPr>
        <p:spPr>
          <a:xfrm>
            <a:off x="91801" y="1600196"/>
            <a:ext cx="3108598" cy="2443163"/>
          </a:xfrm>
          <a:prstGeom prst="foldedCorner">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ln w="12700">
                  <a:solidFill>
                    <a:schemeClr val="tx1"/>
                  </a:solidFill>
                </a:ln>
                <a:solidFill>
                  <a:schemeClr val="tx1"/>
                </a:solidFill>
                <a:latin typeface="Chaparral Pro Light" panose="02060403030505090203" pitchFamily="18" charset="-94"/>
              </a:rPr>
              <a:t>MALZEMELER</a:t>
            </a:r>
          </a:p>
          <a:p>
            <a:pPr marL="342900" indent="-342900">
              <a:buFont typeface="Wingdings" panose="05000000000000000000" pitchFamily="2" charset="2"/>
              <a:buChar char="§"/>
            </a:pPr>
            <a:r>
              <a:rPr lang="tr-TR" dirty="0">
                <a:ln w="12700">
                  <a:solidFill>
                    <a:schemeClr val="tx1"/>
                  </a:solidFill>
                </a:ln>
                <a:solidFill>
                  <a:schemeClr val="tx1"/>
                </a:solidFill>
                <a:latin typeface="Chaparral Pro Light" panose="02060403030505090203" pitchFamily="18" charset="-94"/>
              </a:rPr>
              <a:t>Karton proje tüpü </a:t>
            </a:r>
          </a:p>
          <a:p>
            <a:pPr marL="342900" indent="-342900">
              <a:buFont typeface="Wingdings" panose="05000000000000000000" pitchFamily="2" charset="2"/>
              <a:buChar char="§"/>
            </a:pPr>
            <a:r>
              <a:rPr lang="tr-TR" dirty="0">
                <a:ln w="12700">
                  <a:solidFill>
                    <a:schemeClr val="tx1"/>
                  </a:solidFill>
                </a:ln>
                <a:solidFill>
                  <a:schemeClr val="tx1"/>
                </a:solidFill>
                <a:latin typeface="Chaparral Pro Light" panose="02060403030505090203" pitchFamily="18" charset="-94"/>
              </a:rPr>
              <a:t>Tek taraflı yapışkan</a:t>
            </a:r>
          </a:p>
          <a:p>
            <a:pPr marL="342900" indent="-342900">
              <a:buFont typeface="Wingdings" panose="05000000000000000000" pitchFamily="2" charset="2"/>
              <a:buChar char="§"/>
            </a:pPr>
            <a:r>
              <a:rPr lang="tr-TR" dirty="0">
                <a:ln w="12700">
                  <a:solidFill>
                    <a:schemeClr val="tx1"/>
                  </a:solidFill>
                </a:ln>
                <a:solidFill>
                  <a:schemeClr val="tx1"/>
                </a:solidFill>
                <a:latin typeface="Chaparral Pro Light" panose="02060403030505090203" pitchFamily="18" charset="-94"/>
              </a:rPr>
              <a:t>Maket bıçağı</a:t>
            </a:r>
          </a:p>
          <a:p>
            <a:pPr marL="342900" indent="-342900">
              <a:buFont typeface="Wingdings" panose="05000000000000000000" pitchFamily="2" charset="2"/>
              <a:buChar char="§"/>
            </a:pPr>
            <a:r>
              <a:rPr lang="tr-TR" dirty="0">
                <a:ln w="12700">
                  <a:solidFill>
                    <a:schemeClr val="tx1"/>
                  </a:solidFill>
                </a:ln>
                <a:solidFill>
                  <a:schemeClr val="tx1"/>
                </a:solidFill>
                <a:latin typeface="Chaparral Pro Light" panose="02060403030505090203" pitchFamily="18" charset="-94"/>
              </a:rPr>
              <a:t>1 adet ince kenarlı mercek</a:t>
            </a:r>
          </a:p>
          <a:p>
            <a:pPr marL="342900" indent="-342900">
              <a:buFont typeface="Wingdings" panose="05000000000000000000" pitchFamily="2" charset="2"/>
              <a:buChar char="§"/>
            </a:pPr>
            <a:r>
              <a:rPr lang="tr-TR" dirty="0">
                <a:ln w="12700">
                  <a:solidFill>
                    <a:schemeClr val="tx1"/>
                  </a:solidFill>
                </a:ln>
                <a:solidFill>
                  <a:schemeClr val="tx1"/>
                </a:solidFill>
                <a:latin typeface="Chaparral Pro Light" panose="02060403030505090203" pitchFamily="18" charset="-94"/>
              </a:rPr>
              <a:t>Kalın kenarlı mercek </a:t>
            </a:r>
          </a:p>
          <a:p>
            <a:endParaRPr lang="tr-TR" dirty="0">
              <a:ln w="12700">
                <a:solidFill>
                  <a:schemeClr val="tx1"/>
                </a:solidFill>
              </a:ln>
              <a:solidFill>
                <a:schemeClr val="tx1"/>
              </a:solidFill>
            </a:endParaRPr>
          </a:p>
        </p:txBody>
      </p:sp>
      <p:pic>
        <p:nvPicPr>
          <p:cNvPr id="27" name="Resim 26"/>
          <p:cNvPicPr>
            <a:picLocks/>
          </p:cNvPicPr>
          <p:nvPr/>
        </p:nvPicPr>
        <p:blipFill>
          <a:blip r:embed="rId2">
            <a:extLst>
              <a:ext uri="{28A0092B-C50C-407E-A947-70E740481C1C}">
                <a14:useLocalDpi xmlns:a14="http://schemas.microsoft.com/office/drawing/2010/main" val="0"/>
              </a:ext>
            </a:extLst>
          </a:blip>
          <a:stretch>
            <a:fillRect/>
          </a:stretch>
        </p:blipFill>
        <p:spPr>
          <a:xfrm>
            <a:off x="91800" y="4118424"/>
            <a:ext cx="3108599" cy="2653847"/>
          </a:xfrm>
          <a:prstGeom prst="rect">
            <a:avLst/>
          </a:prstGeom>
          <a:ln w="28575">
            <a:solidFill>
              <a:schemeClr val="tx1"/>
            </a:solidFill>
          </a:ln>
        </p:spPr>
      </p:pic>
      <p:sp>
        <p:nvSpPr>
          <p:cNvPr id="20" name="Satır Belirtme Çizgisi 1 19"/>
          <p:cNvSpPr/>
          <p:nvPr/>
        </p:nvSpPr>
        <p:spPr>
          <a:xfrm>
            <a:off x="3357555" y="4114803"/>
            <a:ext cx="8672519" cy="2657475"/>
          </a:xfrm>
          <a:prstGeom prst="borderCallout1">
            <a:avLst>
              <a:gd name="adj1" fmla="val 5309"/>
              <a:gd name="adj2" fmla="val 2816"/>
              <a:gd name="adj3" fmla="val -19684"/>
              <a:gd name="adj4" fmla="val -16542"/>
            </a:avLst>
          </a:prstGeom>
          <a:solidFill>
            <a:srgbClr val="002060">
              <a:alpha val="4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b="1" dirty="0">
                <a:solidFill>
                  <a:schemeClr val="tx1"/>
                </a:solidFill>
                <a:latin typeface="Chaparral Pro Light" panose="02060403030505090203" pitchFamily="18" charset="-94"/>
              </a:rPr>
              <a:t>Basit Teleskop Yapılışı</a:t>
            </a:r>
          </a:p>
          <a:p>
            <a:r>
              <a:rPr lang="tr-TR" dirty="0">
                <a:solidFill>
                  <a:schemeClr val="tx1"/>
                </a:solidFill>
                <a:latin typeface="Chaparral Pro Light" panose="02060403030505090203" pitchFamily="18" charset="-94"/>
              </a:rPr>
              <a:t>Gazete kâğıdına büyük olan büyüteç ile bakın. Gazete kâğıdının üzerindeki yazıları bulanık göreceksiniz. Küçük büyüteci ise büyük büyüteç ile gözünüz arasına koyun. Yazılar netleşene kadar bu iki büyüteci ileri geri hareket ettiriniz. Yazıları ters ve büyük göreceksiniz. Bu mesafeyi ölçün. Karton tüpün ön ucuna büyük teleskopun büyüklüğünde bir delik açın. Ölçtüğünüz mesafe kadar hesaplayıp ikinci deliği oraya açarak küçük büyütecin büyüklüğüne göre ayarlayın. Bunları koli bandı ile sabitleyerek tutturun.</a:t>
            </a:r>
          </a:p>
          <a:p>
            <a:r>
              <a:rPr lang="tr-TR" dirty="0">
                <a:solidFill>
                  <a:schemeClr val="tx1"/>
                </a:solidFill>
                <a:latin typeface="Chaparral Pro Light" panose="02060403030505090203" pitchFamily="18" charset="-94"/>
              </a:rPr>
              <a:t>Basit teleskopunuz hazır. Artık ayı ve yıldızları daha yakından izleyebilirsiniz</a:t>
            </a:r>
            <a:r>
              <a:rPr lang="tr-TR" b="1" dirty="0">
                <a:solidFill>
                  <a:schemeClr val="tx1"/>
                </a:solidFill>
                <a:latin typeface="Chaparral Pro Light" panose="02060403030505090203" pitchFamily="18" charset="-94"/>
              </a:rPr>
              <a:t>.</a:t>
            </a:r>
            <a:endParaRPr lang="tr-TR" dirty="0">
              <a:solidFill>
                <a:schemeClr val="tx1"/>
              </a:solidFill>
            </a:endParaRPr>
          </a:p>
        </p:txBody>
      </p:sp>
      <p:sp>
        <p:nvSpPr>
          <p:cNvPr id="2" name="Dikdörtgen 1"/>
          <p:cNvSpPr/>
          <p:nvPr/>
        </p:nvSpPr>
        <p:spPr>
          <a:xfrm>
            <a:off x="8815388" y="338415"/>
            <a:ext cx="2043112" cy="174487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8B1DFB07-DF61-42C1-B0F5-9F0A51117DB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66653" y="1750214"/>
            <a:ext cx="2142000" cy="2142000"/>
          </a:xfrm>
          <a:prstGeom prst="rect">
            <a:avLst/>
          </a:prstGeom>
        </p:spPr>
      </p:pic>
      <p:pic>
        <p:nvPicPr>
          <p:cNvPr id="9" name="Resim 8">
            <a:extLst>
              <a:ext uri="{FF2B5EF4-FFF2-40B4-BE49-F238E27FC236}">
                <a16:creationId xmlns:a16="http://schemas.microsoft.com/office/drawing/2014/main" id="{C1822C52-D5ED-4B2B-ACA2-5ED56B8984A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645501" y="1750214"/>
            <a:ext cx="2142000" cy="2142000"/>
          </a:xfrm>
          <a:prstGeom prst="rect">
            <a:avLst/>
          </a:prstGeom>
        </p:spPr>
      </p:pic>
      <p:pic>
        <p:nvPicPr>
          <p:cNvPr id="11" name="Resim 10">
            <a:extLst>
              <a:ext uri="{FF2B5EF4-FFF2-40B4-BE49-F238E27FC236}">
                <a16:creationId xmlns:a16="http://schemas.microsoft.com/office/drawing/2014/main" id="{6D0CAF86-218B-4824-84D5-1C16E7667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7247" y="1750214"/>
            <a:ext cx="2143125" cy="2143125"/>
          </a:xfrm>
          <a:prstGeom prst="rect">
            <a:avLst/>
          </a:prstGeom>
        </p:spPr>
      </p:pic>
      <p:pic>
        <p:nvPicPr>
          <p:cNvPr id="14" name="Resim 13">
            <a:extLst>
              <a:ext uri="{FF2B5EF4-FFF2-40B4-BE49-F238E27FC236}">
                <a16:creationId xmlns:a16="http://schemas.microsoft.com/office/drawing/2014/main" id="{AA64F7FD-EB45-47CF-A68D-B84FDE46E01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852630" y="1750214"/>
            <a:ext cx="2142000" cy="2142000"/>
          </a:xfrm>
          <a:prstGeom prst="rect">
            <a:avLst/>
          </a:prstGeom>
        </p:spPr>
      </p:pic>
    </p:spTree>
    <p:extLst>
      <p:ext uri="{BB962C8B-B14F-4D97-AF65-F5344CB8AC3E}">
        <p14:creationId xmlns:p14="http://schemas.microsoft.com/office/powerpoint/2010/main" val="74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dirty="0"/>
              <a:t>Galip YAVUZARSLAN ©2020</a:t>
            </a:r>
          </a:p>
        </p:txBody>
      </p:sp>
      <p:sp>
        <p:nvSpPr>
          <p:cNvPr id="29" name="Metin kutusu 28"/>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sym typeface="Wingdings" panose="05000000000000000000" pitchFamily="2" charset="2"/>
              </a:rPr>
              <a:t></a:t>
            </a: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FENDEN HABERLER </a:t>
            </a: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sym typeface="Wingdings" panose="05000000000000000000" pitchFamily="2" charset="2"/>
              </a:rPr>
              <a:t></a:t>
            </a:r>
            <a:endPar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endParaRPr>
          </a:p>
        </p:txBody>
      </p:sp>
      <p:pic>
        <p:nvPicPr>
          <p:cNvPr id="12" name="Resim 11"/>
          <p:cNvPicPr>
            <a:picLocks/>
          </p:cNvPicPr>
          <p:nvPr/>
        </p:nvPicPr>
        <p:blipFill>
          <a:blip r:embed="rId2">
            <a:extLst>
              <a:ext uri="{28A0092B-C50C-407E-A947-70E740481C1C}">
                <a14:useLocalDpi xmlns:a14="http://schemas.microsoft.com/office/drawing/2010/main" val="0"/>
              </a:ext>
            </a:extLst>
          </a:blip>
          <a:stretch>
            <a:fillRect/>
          </a:stretch>
        </p:blipFill>
        <p:spPr>
          <a:xfrm>
            <a:off x="5925514" y="1646239"/>
            <a:ext cx="6120000" cy="50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Dikdörtgen 14"/>
          <p:cNvSpPr/>
          <p:nvPr/>
        </p:nvSpPr>
        <p:spPr>
          <a:xfrm>
            <a:off x="49276" y="1646239"/>
            <a:ext cx="5760000" cy="5040000"/>
          </a:xfrm>
          <a:prstGeom prst="rect">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rgbClr val="7030A0"/>
                </a:solidFill>
                <a:latin typeface="Chaparral Pro Light" panose="02060403030505090203" pitchFamily="18" charset="-94"/>
              </a:rPr>
              <a:t>KÖYÜNE GÖZLEMEVİ KURDU</a:t>
            </a:r>
          </a:p>
          <a:p>
            <a:r>
              <a:rPr lang="tr-TR" dirty="0">
                <a:solidFill>
                  <a:schemeClr val="tx1"/>
                </a:solidFill>
                <a:latin typeface="Chaparral Pro Light" panose="02060403030505090203" pitchFamily="18" charset="-94"/>
              </a:rPr>
              <a:t>Ordu'nun Ulubey ilçesinde yaşayan </a:t>
            </a:r>
            <a:r>
              <a:rPr lang="tr-TR" dirty="0" err="1">
                <a:solidFill>
                  <a:schemeClr val="tx1"/>
                </a:solidFill>
                <a:latin typeface="Chaparral Pro Light" panose="02060403030505090203" pitchFamily="18" charset="-94"/>
              </a:rPr>
              <a:t>Cumaittin</a:t>
            </a:r>
            <a:r>
              <a:rPr lang="tr-TR" dirty="0">
                <a:solidFill>
                  <a:schemeClr val="tx1"/>
                </a:solidFill>
                <a:latin typeface="Chaparral Pro Light" panose="02060403030505090203" pitchFamily="18" charset="-94"/>
              </a:rPr>
              <a:t> </a:t>
            </a:r>
            <a:r>
              <a:rPr lang="tr-TR" dirty="0" err="1">
                <a:solidFill>
                  <a:schemeClr val="tx1"/>
                </a:solidFill>
                <a:latin typeface="Chaparral Pro Light" panose="02060403030505090203" pitchFamily="18" charset="-94"/>
              </a:rPr>
              <a:t>Turap</a:t>
            </a:r>
            <a:r>
              <a:rPr lang="tr-TR" dirty="0">
                <a:solidFill>
                  <a:schemeClr val="tx1"/>
                </a:solidFill>
                <a:latin typeface="Chaparral Pro Light" panose="02060403030505090203" pitchFamily="18" charset="-94"/>
              </a:rPr>
              <a:t>, </a:t>
            </a:r>
            <a:br>
              <a:rPr lang="tr-TR" dirty="0">
                <a:solidFill>
                  <a:schemeClr val="tx1"/>
                </a:solidFill>
                <a:latin typeface="Chaparral Pro Light" panose="02060403030505090203" pitchFamily="18" charset="-94"/>
              </a:rPr>
            </a:br>
            <a:r>
              <a:rPr lang="tr-TR" dirty="0">
                <a:solidFill>
                  <a:schemeClr val="tx1"/>
                </a:solidFill>
                <a:latin typeface="Chaparral Pro Light" panose="02060403030505090203" pitchFamily="18" charset="-94"/>
              </a:rPr>
              <a:t>6 yaşında izlediği bir ay tutulması sonucu uzay merakını hobiye dönüştürdü. 1969 yılında Türkiye'den İsviçre'ye çalışmaya giden, teleskoplarla yakından ilgilenen </a:t>
            </a:r>
            <a:r>
              <a:rPr lang="tr-TR" dirty="0" err="1">
                <a:solidFill>
                  <a:schemeClr val="tx1"/>
                </a:solidFill>
                <a:latin typeface="Chaparral Pro Light" panose="02060403030505090203" pitchFamily="18" charset="-94"/>
              </a:rPr>
              <a:t>Astro</a:t>
            </a:r>
            <a:r>
              <a:rPr lang="tr-TR" dirty="0">
                <a:solidFill>
                  <a:schemeClr val="tx1"/>
                </a:solidFill>
                <a:latin typeface="Chaparral Pro Light" panose="02060403030505090203" pitchFamily="18" charset="-94"/>
              </a:rPr>
              <a:t> Cumali , 1994 yılında Türkiye'ye dönünce yanında getirdiği teleskoplarla ilçeye bağlı </a:t>
            </a:r>
            <a:r>
              <a:rPr lang="tr-TR" dirty="0" err="1">
                <a:solidFill>
                  <a:schemeClr val="tx1"/>
                </a:solidFill>
                <a:latin typeface="Chaparral Pro Light" panose="02060403030505090203" pitchFamily="18" charset="-94"/>
              </a:rPr>
              <a:t>Sayacabaşı'nda</a:t>
            </a:r>
            <a:r>
              <a:rPr lang="tr-TR" dirty="0">
                <a:solidFill>
                  <a:schemeClr val="tx1"/>
                </a:solidFill>
                <a:latin typeface="Chaparral Pro Light" panose="02060403030505090203" pitchFamily="18" charset="-94"/>
              </a:rPr>
              <a:t> köyüne gözlemevi kurdu. </a:t>
            </a:r>
            <a:r>
              <a:rPr lang="tr-TR" dirty="0" err="1">
                <a:solidFill>
                  <a:schemeClr val="tx1"/>
                </a:solidFill>
                <a:latin typeface="Chaparral Pro Light" panose="02060403030505090203" pitchFamily="18" charset="-94"/>
              </a:rPr>
              <a:t>Astro</a:t>
            </a:r>
            <a:r>
              <a:rPr lang="tr-TR" dirty="0">
                <a:solidFill>
                  <a:schemeClr val="tx1"/>
                </a:solidFill>
                <a:latin typeface="Chaparral Pro Light" panose="02060403030505090203" pitchFamily="18" charset="-94"/>
              </a:rPr>
              <a:t> Cumali uzay gözlem evi adını verdiği, Türkiye'nin köyde kurulan kişiye özel ilk gözlemevini kurdu. </a:t>
            </a:r>
          </a:p>
          <a:p>
            <a:r>
              <a:rPr lang="tr-TR" dirty="0" err="1">
                <a:solidFill>
                  <a:schemeClr val="tx1"/>
                </a:solidFill>
                <a:latin typeface="Chaparral Pro Light" panose="02060403030505090203" pitchFamily="18" charset="-94"/>
              </a:rPr>
              <a:t>Astro</a:t>
            </a:r>
            <a:r>
              <a:rPr lang="tr-TR" dirty="0">
                <a:solidFill>
                  <a:schemeClr val="tx1"/>
                </a:solidFill>
                <a:latin typeface="Chaparral Pro Light" panose="02060403030505090203" pitchFamily="18" charset="-94"/>
              </a:rPr>
              <a:t> Cumali "İsviçre'de edindiğim teleskoplardan getirdim. Burada baktım meraklı olan insanlar var. Daha sonra büyük teleskopları temin ettim. Nemden uzak olması lazım.. Ortalama rakım bin metre olması lazım. Gözlem evinin olduğu yerde de rakım 1000 metre ve ormanlık bölge, ışıktan arındırılmış bölge olduğu için burayı seçtik’’ dedi.</a:t>
            </a:r>
            <a:br>
              <a:rPr lang="tr-TR" dirty="0">
                <a:solidFill>
                  <a:schemeClr val="tx1"/>
                </a:solidFill>
                <a:latin typeface="Chaparral Pro Light" panose="02060403030505090203" pitchFamily="18" charset="-94"/>
              </a:rPr>
            </a:br>
            <a:endParaRPr lang="tr-TR" dirty="0">
              <a:solidFill>
                <a:schemeClr val="tx1"/>
              </a:solidFill>
              <a:latin typeface="Chaparral Pro Light" panose="02060403030505090203" pitchFamily="18" charset="-94"/>
            </a:endParaRPr>
          </a:p>
          <a:p>
            <a:r>
              <a:rPr lang="tr-TR" sz="1000" dirty="0">
                <a:solidFill>
                  <a:schemeClr val="tx1"/>
                </a:solidFill>
                <a:latin typeface="Chaparral Pro Light" panose="02060403030505090203" pitchFamily="18" charset="-94"/>
              </a:rPr>
              <a:t>KAYNAK:«https://www.aa.com.tr/tr/bilim-teknoloji/-astro-cumali-genclere-astronomi-egitimi-veriyor/1052788»</a:t>
            </a:r>
            <a:br>
              <a:rPr lang="tr-TR" dirty="0"/>
            </a:br>
            <a:endParaRPr lang="tr-TR" dirty="0">
              <a:solidFill>
                <a:schemeClr val="tx1"/>
              </a:solidFill>
              <a:latin typeface="Chaparral Pro Light" panose="02060403030505090203" pitchFamily="18" charset="-94"/>
            </a:endParaRPr>
          </a:p>
        </p:txBody>
      </p:sp>
      <p:sp>
        <p:nvSpPr>
          <p:cNvPr id="2" name="Dikdörtgen 1"/>
          <p:cNvSpPr/>
          <p:nvPr/>
        </p:nvSpPr>
        <p:spPr>
          <a:xfrm>
            <a:off x="9516627" y="740363"/>
            <a:ext cx="2400300" cy="304323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034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sz="2000" b="1" dirty="0">
                <a:solidFill>
                  <a:schemeClr val="tx1">
                    <a:lumMod val="95000"/>
                    <a:lumOff val="5000"/>
                  </a:schemeClr>
                </a:solidFill>
              </a:rPr>
              <a:t>Galip YAVUZARSLAN ©2020</a:t>
            </a:r>
          </a:p>
        </p:txBody>
      </p:sp>
      <p:sp>
        <p:nvSpPr>
          <p:cNvPr id="4" name="Dikdörtgen 3"/>
          <p:cNvSpPr/>
          <p:nvPr/>
        </p:nvSpPr>
        <p:spPr>
          <a:xfrm>
            <a:off x="5981003" y="4266836"/>
            <a:ext cx="4916239" cy="1323439"/>
          </a:xfrm>
          <a:prstGeom prst="rect">
            <a:avLst/>
          </a:prstGeom>
          <a:noFill/>
          <a:effectLst>
            <a:reflection stA="45000" endPos="0" dist="50800" dir="5400000" sy="-100000" algn="bl" rotWithShape="0"/>
          </a:effectLst>
          <a:scene3d>
            <a:camera prst="isometricRightUp">
              <a:rot lat="1243259" lon="19708421" rev="20940144"/>
            </a:camera>
            <a:lightRig rig="threePt" dir="t"/>
          </a:scene3d>
        </p:spPr>
        <p:txBody>
          <a:bodyPr wrap="square" lIns="91440" tIns="45720" rIns="91440" bIns="45720">
            <a:spAutoFit/>
          </a:bodyPr>
          <a:lstStyle/>
          <a:p>
            <a:pPr algn="ct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 </a:t>
            </a: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BİTTİ  </a:t>
            </a: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a:t>
            </a:r>
            <a:endPar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2" y="904899"/>
            <a:ext cx="4166565" cy="51459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782" y="1358942"/>
            <a:ext cx="4622683" cy="29078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Metin kutusu 6"/>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TEŞEKKÜRLER</a:t>
            </a:r>
          </a:p>
        </p:txBody>
      </p:sp>
    </p:spTree>
    <p:extLst>
      <p:ext uri="{BB962C8B-B14F-4D97-AF65-F5344CB8AC3E}">
        <p14:creationId xmlns:p14="http://schemas.microsoft.com/office/powerpoint/2010/main" val="325985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50472" y="1640350"/>
            <a:ext cx="4507504" cy="4574712"/>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1200"/>
              </a:spcBef>
              <a:spcAft>
                <a:spcPts val="1200"/>
              </a:spcAft>
            </a:pPr>
            <a:r>
              <a:rPr lang="tr-TR" sz="2400" dirty="0">
                <a:latin typeface="Chaparral Pro Light" panose="02060403030505090203" pitchFamily="18" charset="-94"/>
              </a:rPr>
              <a:t>Teleskop; Gök cisimlerinden gelen ışığı toplayıp odaklayarak onların gözlemlenebileceği görüntüler elde edilmesini sağlayan bir alettir.</a:t>
            </a:r>
          </a:p>
          <a:p>
            <a:pPr algn="just">
              <a:lnSpc>
                <a:spcPct val="150000"/>
              </a:lnSpc>
              <a:spcBef>
                <a:spcPts val="1200"/>
              </a:spcBef>
              <a:spcAft>
                <a:spcPts val="1200"/>
              </a:spcAft>
            </a:pPr>
            <a:r>
              <a:rPr lang="tr-TR" sz="2400" dirty="0">
                <a:latin typeface="Chaparral Pro Light" panose="02060403030505090203" pitchFamily="18" charset="-94"/>
              </a:rPr>
              <a:t>Galileo 1608 yılında Hollanda’da uzak nesneleri büyüten bir aletin yapıldığını öğrenerek takip eden aylarda kendine bir teleskop yapmayı başarmıştır.</a:t>
            </a:r>
          </a:p>
        </p:txBody>
      </p:sp>
      <p:sp>
        <p:nvSpPr>
          <p:cNvPr id="3" name="Metin kutusu 2"/>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TELESKOP</a:t>
            </a:r>
          </a:p>
        </p:txBody>
      </p:sp>
      <p:sp>
        <p:nvSpPr>
          <p:cNvPr id="5" name="Yuvarlatılmış Dikdörtgen 4"/>
          <p:cNvSpPr/>
          <p:nvPr/>
        </p:nvSpPr>
        <p:spPr>
          <a:xfrm>
            <a:off x="6134100" y="1640350"/>
            <a:ext cx="5940000" cy="5076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5739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2314575" y="2288662"/>
            <a:ext cx="3707601" cy="3779375"/>
          </a:xfrm>
          <a:prstGeom prst="roundRect">
            <a:avLst/>
          </a:prstGeom>
          <a:blipFill dpi="0" rotWithShape="1">
            <a:blip r:embed="rId2">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TELESKOP</a:t>
            </a:r>
          </a:p>
        </p:txBody>
      </p:sp>
      <p:sp>
        <p:nvSpPr>
          <p:cNvPr id="5" name="Yuvarlatılmış Dikdörtgen 4"/>
          <p:cNvSpPr/>
          <p:nvPr/>
        </p:nvSpPr>
        <p:spPr>
          <a:xfrm>
            <a:off x="6134100" y="1640350"/>
            <a:ext cx="5940000" cy="5076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200"/>
              </a:spcBef>
              <a:spcAft>
                <a:spcPts val="1200"/>
              </a:spcAft>
            </a:pPr>
            <a:r>
              <a:rPr lang="tr-TR" sz="2400" dirty="0">
                <a:latin typeface="Chaparral Pro Light" panose="02060403030505090203" pitchFamily="18" charset="-94"/>
              </a:rPr>
              <a:t>Isaac Newton teleskobunda ışığı toplamak için ayna kullandı. Newton’un bu tasarımı bugün dünyadaki tüm büyük optik teleskopların yolunu açtı. </a:t>
            </a:r>
          </a:p>
          <a:p>
            <a:pPr algn="just">
              <a:lnSpc>
                <a:spcPct val="150000"/>
              </a:lnSpc>
              <a:spcBef>
                <a:spcPts val="1200"/>
              </a:spcBef>
              <a:spcAft>
                <a:spcPts val="1200"/>
              </a:spcAft>
            </a:pPr>
            <a:r>
              <a:rPr lang="tr-TR" sz="2400" dirty="0">
                <a:latin typeface="Chaparral Pro Light" panose="02060403030505090203" pitchFamily="18" charset="-94"/>
              </a:rPr>
              <a:t>Uranüs’ü keşfetmiş olan William </a:t>
            </a:r>
            <a:r>
              <a:rPr lang="tr-TR" sz="2400" dirty="0" err="1">
                <a:latin typeface="Chaparral Pro Light" panose="02060403030505090203" pitchFamily="18" charset="-94"/>
              </a:rPr>
              <a:t>Herchel</a:t>
            </a:r>
            <a:r>
              <a:rPr lang="tr-TR" sz="2400" dirty="0">
                <a:latin typeface="Chaparral Pro Light" panose="02060403030505090203" pitchFamily="18" charset="-94"/>
              </a:rPr>
              <a:t> zamanın en büyük teleskobunu İngiltere’de inşa etti Satürn’ün bir başka uydusu ve Uranüs’ün uyduları bu teleskop ile keşfedildi.</a:t>
            </a:r>
          </a:p>
        </p:txBody>
      </p:sp>
    </p:spTree>
    <p:extLst>
      <p:ext uri="{BB962C8B-B14F-4D97-AF65-F5344CB8AC3E}">
        <p14:creationId xmlns:p14="http://schemas.microsoft.com/office/powerpoint/2010/main" val="275118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200"/>
              </a:spcBef>
              <a:spcAft>
                <a:spcPts val="1200"/>
              </a:spcAft>
            </a:pPr>
            <a:r>
              <a:rPr lang="tr-TR" sz="2400" dirty="0">
                <a:latin typeface="Chaparral Pro Light" panose="02060403030505090203" pitchFamily="18" charset="-94"/>
              </a:rPr>
              <a:t>Teleskoplar, optik parçaların bulunduğu bir teleskop tüpü, bu tüpün hareket etmesini sağlayan bir kundak ve teleskopun yere sabitlenmesini sağlayan üçayaktan oluşmaktadır.</a:t>
            </a:r>
          </a:p>
          <a:p>
            <a:pPr algn="just"/>
            <a:r>
              <a:rPr lang="tr-TR" sz="2400" dirty="0">
                <a:latin typeface="Chaparral Pro Light" panose="02060403030505090203" pitchFamily="18" charset="-94"/>
              </a:rPr>
              <a:t>1- Optik teleskoplar</a:t>
            </a:r>
          </a:p>
          <a:p>
            <a:pPr algn="just"/>
            <a:r>
              <a:rPr lang="tr-TR" sz="2400" dirty="0">
                <a:latin typeface="Chaparral Pro Light" panose="02060403030505090203" pitchFamily="18" charset="-94"/>
              </a:rPr>
              <a:t>2- Radyo teleskopları</a:t>
            </a:r>
          </a:p>
          <a:p>
            <a:pPr algn="just"/>
            <a:r>
              <a:rPr lang="tr-TR" sz="2400" dirty="0">
                <a:latin typeface="Chaparral Pro Light" panose="02060403030505090203" pitchFamily="18" charset="-94"/>
              </a:rPr>
              <a:t>3- X-ışını teleskopları</a:t>
            </a:r>
          </a:p>
          <a:p>
            <a:pPr algn="just"/>
            <a:r>
              <a:rPr lang="tr-TR" sz="2400" dirty="0">
                <a:latin typeface="Chaparral Pro Light" panose="02060403030505090203" pitchFamily="18" charset="-94"/>
              </a:rPr>
              <a:t>4- Kızılötesi ışını teleskopları</a:t>
            </a:r>
          </a:p>
          <a:p>
            <a:pPr algn="just"/>
            <a:r>
              <a:rPr lang="tr-TR" sz="2400" dirty="0">
                <a:latin typeface="Chaparral Pro Light" panose="02060403030505090203" pitchFamily="18" charset="-94"/>
              </a:rPr>
              <a:t>5- Gama ışını teleskopları</a:t>
            </a: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TELESKOP</a:t>
            </a:r>
          </a:p>
        </p:txBody>
      </p:sp>
      <p:sp>
        <p:nvSpPr>
          <p:cNvPr id="6" name="Yuvarlatılmış Dikdörtgen 5"/>
          <p:cNvSpPr/>
          <p:nvPr/>
        </p:nvSpPr>
        <p:spPr>
          <a:xfrm>
            <a:off x="6366206" y="4372204"/>
            <a:ext cx="1521975"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ÜÇAYAK</a:t>
            </a:r>
          </a:p>
        </p:txBody>
      </p:sp>
      <p:sp>
        <p:nvSpPr>
          <p:cNvPr id="9" name="Yuvarlatılmış Dikdörtgen 8"/>
          <p:cNvSpPr/>
          <p:nvPr/>
        </p:nvSpPr>
        <p:spPr>
          <a:xfrm>
            <a:off x="10214700" y="3069564"/>
            <a:ext cx="1425863"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KUNDAK</a:t>
            </a:r>
          </a:p>
        </p:txBody>
      </p:sp>
      <p:sp>
        <p:nvSpPr>
          <p:cNvPr id="10" name="Yuvarlatılmış Dikdörtgen 9"/>
          <p:cNvSpPr/>
          <p:nvPr/>
        </p:nvSpPr>
        <p:spPr>
          <a:xfrm>
            <a:off x="6786563" y="2028059"/>
            <a:ext cx="2203237"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TELESKOP TÜPÜ</a:t>
            </a:r>
          </a:p>
        </p:txBody>
      </p:sp>
      <p:cxnSp>
        <p:nvCxnSpPr>
          <p:cNvPr id="3" name="Düz Ok Bağlayıcısı 2"/>
          <p:cNvCxnSpPr/>
          <p:nvPr/>
        </p:nvCxnSpPr>
        <p:spPr>
          <a:xfrm flipH="1" flipV="1">
            <a:off x="8391168" y="2390616"/>
            <a:ext cx="1110600" cy="2075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Düz Ok Bağlayıcısı 10"/>
          <p:cNvCxnSpPr/>
          <p:nvPr/>
        </p:nvCxnSpPr>
        <p:spPr>
          <a:xfrm>
            <a:off x="9286876" y="3121416"/>
            <a:ext cx="1185862" cy="1569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p:nvPr/>
        </p:nvCxnSpPr>
        <p:spPr>
          <a:xfrm flipH="1">
            <a:off x="7668168" y="4590301"/>
            <a:ext cx="1278300" cy="392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Yuvarlatılmış Dikdörtgen 16"/>
          <p:cNvSpPr/>
          <p:nvPr/>
        </p:nvSpPr>
        <p:spPr>
          <a:xfrm>
            <a:off x="8906150" y="-410240"/>
            <a:ext cx="3763569" cy="410117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1124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82176" y="1849896"/>
            <a:ext cx="5940000" cy="5076000"/>
          </a:xfrm>
          <a:prstGeom prst="round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6134100" y="1640350"/>
            <a:ext cx="5940000" cy="5076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1200"/>
              </a:spcBef>
              <a:spcAft>
                <a:spcPts val="1200"/>
              </a:spcAft>
            </a:pPr>
            <a:r>
              <a:rPr lang="tr-TR" sz="2400" dirty="0">
                <a:latin typeface="Chaparral Pro Light" panose="02060403030505090203" pitchFamily="18" charset="-94"/>
              </a:rPr>
              <a:t>Optik teleskop, görünür kısmından çok miktarda ışığı kırarak veya yansıtarak, göz merceği sayesinde gözlemlenebilen bir odak noktasına toplar. </a:t>
            </a:r>
          </a:p>
          <a:p>
            <a:pPr>
              <a:lnSpc>
                <a:spcPct val="150000"/>
              </a:lnSpc>
              <a:spcBef>
                <a:spcPts val="1200"/>
              </a:spcBef>
              <a:spcAft>
                <a:spcPts val="1200"/>
              </a:spcAft>
            </a:pPr>
            <a:r>
              <a:rPr lang="tr-TR" sz="2400" dirty="0">
                <a:latin typeface="Chaparral Pro Light" panose="02060403030505090203" pitchFamily="18" charset="-94"/>
              </a:rPr>
              <a:t>Bu teleskoplar Dünya’da bulunur ve görünür ışığı gözlemleyebilir. Ne var ki atmosfer zayıf sinyallerin bozulmasına yol açabilir. Mercekli ve aynalı teleskoplar bulunur.</a:t>
            </a: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OPTİK TELESKOP</a:t>
            </a:r>
          </a:p>
        </p:txBody>
      </p:sp>
    </p:spTree>
    <p:extLst>
      <p:ext uri="{BB962C8B-B14F-4D97-AF65-F5344CB8AC3E}">
        <p14:creationId xmlns:p14="http://schemas.microsoft.com/office/powerpoint/2010/main" val="255606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2717338"/>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2717338"/>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spcAft>
                <a:spcPts val="1200"/>
              </a:spcAft>
            </a:pPr>
            <a:endParaRPr lang="tr-TR" sz="2800" dirty="0">
              <a:latin typeface="Chaparral Pro Light" panose="02060403030505090203" pitchFamily="18" charset="-94"/>
            </a:endParaRP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TELESKOP</a:t>
            </a:r>
          </a:p>
        </p:txBody>
      </p:sp>
      <p:sp>
        <p:nvSpPr>
          <p:cNvPr id="6" name="Yuvarlatılmış Dikdörtgen 5"/>
          <p:cNvSpPr/>
          <p:nvPr/>
        </p:nvSpPr>
        <p:spPr>
          <a:xfrm>
            <a:off x="6134100" y="4540712"/>
            <a:ext cx="5940000" cy="2131551"/>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spcAft>
                <a:spcPts val="1200"/>
              </a:spcAft>
            </a:pPr>
            <a:r>
              <a:rPr lang="tr-TR" sz="2400" dirty="0">
                <a:latin typeface="Chaparral Pro Light" panose="02060403030505090203" pitchFamily="18" charset="-94"/>
              </a:rPr>
              <a:t>Yansımalı teleskoplardaysa mercek yerine aynalar kullanılır. Gelen ışık önce teleskobun içbükey aynasına düşer. Sonra buradan, ikinci bir aynaya doğru yoğunlaştırılarak gözümüze ulaşır. </a:t>
            </a:r>
          </a:p>
        </p:txBody>
      </p:sp>
      <p:sp>
        <p:nvSpPr>
          <p:cNvPr id="9" name="Yuvarlatılmış Dikdörtgen 8"/>
          <p:cNvSpPr/>
          <p:nvPr/>
        </p:nvSpPr>
        <p:spPr>
          <a:xfrm>
            <a:off x="82176" y="4540712"/>
            <a:ext cx="5940000" cy="2131551"/>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spcAft>
                <a:spcPts val="1200"/>
              </a:spcAft>
            </a:pPr>
            <a:endParaRPr lang="tr-TR" dirty="0">
              <a:latin typeface="Chaparral Pro Light" panose="02060403030505090203" pitchFamily="18" charset="-94"/>
            </a:endParaRPr>
          </a:p>
          <a:p>
            <a:pPr algn="just">
              <a:spcBef>
                <a:spcPts val="1200"/>
              </a:spcBef>
              <a:spcAft>
                <a:spcPts val="1200"/>
              </a:spcAft>
            </a:pPr>
            <a:r>
              <a:rPr lang="tr-TR" sz="2400" dirty="0">
                <a:latin typeface="Chaparral Pro Light" panose="02060403030505090203" pitchFamily="18" charset="-94"/>
              </a:rPr>
              <a:t>Mercekli teleskoplarda gelen ışık, içinden geçtiği ince kenarlı bir mercek tarafından bükülerek odak noktasında yoğunlaştırılır. Odaktaki görüntüyse oküler denen bir başka mercekle büyütüldükten sonra gözümüze ulaşır. </a:t>
            </a:r>
          </a:p>
          <a:p>
            <a:pPr algn="just">
              <a:spcBef>
                <a:spcPts val="1200"/>
              </a:spcBef>
              <a:spcAft>
                <a:spcPts val="1200"/>
              </a:spcAft>
            </a:pPr>
            <a:endParaRPr lang="tr-TR" dirty="0">
              <a:latin typeface="Chaparral Pro Light" panose="02060403030505090203" pitchFamily="18" charset="-94"/>
            </a:endParaRPr>
          </a:p>
        </p:txBody>
      </p:sp>
      <p:sp>
        <p:nvSpPr>
          <p:cNvPr id="10" name="Yuvarlatılmış Dikdörtgen 9"/>
          <p:cNvSpPr/>
          <p:nvPr/>
        </p:nvSpPr>
        <p:spPr>
          <a:xfrm>
            <a:off x="1813265" y="4231103"/>
            <a:ext cx="2701669"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MERCEKLİ TELESKOP</a:t>
            </a:r>
            <a:endParaRPr lang="tr-TR" sz="1400" b="1" dirty="0">
              <a:latin typeface="Chaparral Pro Light" panose="02060403030505090203" pitchFamily="18" charset="-94"/>
            </a:endParaRPr>
          </a:p>
        </p:txBody>
      </p:sp>
      <p:sp>
        <p:nvSpPr>
          <p:cNvPr id="11" name="Yuvarlatılmış Dikdörtgen 10"/>
          <p:cNvSpPr/>
          <p:nvPr/>
        </p:nvSpPr>
        <p:spPr>
          <a:xfrm>
            <a:off x="7753265" y="4231103"/>
            <a:ext cx="2701669"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AYNALI TELESKOP</a:t>
            </a:r>
            <a:endParaRPr lang="tr-TR" sz="1400" b="1" dirty="0">
              <a:latin typeface="Chaparral Pro Light" panose="02060403030505090203" pitchFamily="18" charset="-94"/>
            </a:endParaRPr>
          </a:p>
        </p:txBody>
      </p:sp>
    </p:spTree>
    <p:extLst>
      <p:ext uri="{BB962C8B-B14F-4D97-AF65-F5344CB8AC3E}">
        <p14:creationId xmlns:p14="http://schemas.microsoft.com/office/powerpoint/2010/main" val="60602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104505" y="1681809"/>
            <a:ext cx="2221200" cy="1800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2558689" y="4281088"/>
            <a:ext cx="2220685"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Büyük bir radyo anteni ve hassas bir radyometreden oluşur. Radyo dalgaları, çok az atmosferik bozulma ile Dünya’dan gözlemlenebilir.</a:t>
            </a: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TELESKOP ÇEŞİTLERİ</a:t>
            </a:r>
          </a:p>
        </p:txBody>
      </p:sp>
      <p:sp>
        <p:nvSpPr>
          <p:cNvPr id="8" name="Yuvarlatılmış Dikdörtgen 7"/>
          <p:cNvSpPr/>
          <p:nvPr/>
        </p:nvSpPr>
        <p:spPr>
          <a:xfrm>
            <a:off x="2558689" y="1668746"/>
            <a:ext cx="2221200" cy="1800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4999295" y="1668746"/>
            <a:ext cx="2221200" cy="1800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7453479" y="1668746"/>
            <a:ext cx="2221200" cy="18000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Yuvarlatılmış Dikdörtgen 10"/>
          <p:cNvSpPr/>
          <p:nvPr/>
        </p:nvSpPr>
        <p:spPr>
          <a:xfrm>
            <a:off x="9888068" y="1668746"/>
            <a:ext cx="2221200" cy="18000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Yuvarlatılmış Dikdörtgen 11"/>
          <p:cNvSpPr/>
          <p:nvPr/>
        </p:nvSpPr>
        <p:spPr>
          <a:xfrm>
            <a:off x="4999810" y="4281088"/>
            <a:ext cx="2220685"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Kızılötesi teleskoplar, Gök cisimlerini tespit etmek için kızılötesi ışık kullanan teleskoplardır. Bu tür teleskoplar uzaya yerleştirilir</a:t>
            </a:r>
          </a:p>
        </p:txBody>
      </p:sp>
      <p:sp>
        <p:nvSpPr>
          <p:cNvPr id="14" name="Yuvarlatılmış Dikdörtgen 13"/>
          <p:cNvSpPr/>
          <p:nvPr/>
        </p:nvSpPr>
        <p:spPr>
          <a:xfrm>
            <a:off x="7453994" y="4281088"/>
            <a:ext cx="2220685"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X-ışınlarını toplamak, odaklamak ve görüntü oluşturmak için kullanılır. Uzaya yerleştirilir.</a:t>
            </a:r>
          </a:p>
        </p:txBody>
      </p:sp>
      <p:sp>
        <p:nvSpPr>
          <p:cNvPr id="15" name="Yuvarlatılmış Dikdörtgen 14"/>
          <p:cNvSpPr/>
          <p:nvPr/>
        </p:nvSpPr>
        <p:spPr>
          <a:xfrm>
            <a:off x="9888583" y="4281088"/>
            <a:ext cx="2220685"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Görünmeyen gama ışınlarının izlenmesi, Gama ışın patlaması görüntülenmesini sağlayan teleskoplardır. Bu teleskoplar uzayda bulunur. </a:t>
            </a:r>
          </a:p>
        </p:txBody>
      </p:sp>
      <p:sp>
        <p:nvSpPr>
          <p:cNvPr id="16" name="Yuvarlatılmış Dikdörtgen 15"/>
          <p:cNvSpPr/>
          <p:nvPr/>
        </p:nvSpPr>
        <p:spPr>
          <a:xfrm>
            <a:off x="104505" y="4281088"/>
            <a:ext cx="2220685" cy="2435262"/>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tr-TR" dirty="0">
                <a:latin typeface="Chaparral Pro Light" panose="02060403030505090203" pitchFamily="18" charset="-94"/>
              </a:rPr>
              <a:t>Görünür ışığı kırarak veya yansıtarak, oküler sayesinde gözlemlenebilen bir odak noktasına toplar. Dünyadan gözlem yapılabilir.</a:t>
            </a:r>
          </a:p>
        </p:txBody>
      </p:sp>
      <p:sp>
        <p:nvSpPr>
          <p:cNvPr id="17" name="Yuvarlatılmış Dikdörtgen 16"/>
          <p:cNvSpPr/>
          <p:nvPr/>
        </p:nvSpPr>
        <p:spPr>
          <a:xfrm>
            <a:off x="104505" y="3705246"/>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OPTİK TELESKOP</a:t>
            </a:r>
          </a:p>
        </p:txBody>
      </p:sp>
      <p:sp>
        <p:nvSpPr>
          <p:cNvPr id="18" name="Yuvarlatılmış Dikdörtgen 17"/>
          <p:cNvSpPr/>
          <p:nvPr/>
        </p:nvSpPr>
        <p:spPr>
          <a:xfrm>
            <a:off x="2558174" y="3705246"/>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RADYO TELESKOP</a:t>
            </a:r>
          </a:p>
        </p:txBody>
      </p:sp>
      <p:sp>
        <p:nvSpPr>
          <p:cNvPr id="19" name="Yuvarlatılmış Dikdörtgen 18"/>
          <p:cNvSpPr/>
          <p:nvPr/>
        </p:nvSpPr>
        <p:spPr>
          <a:xfrm>
            <a:off x="4999295" y="3689023"/>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KIZILÖTESİ TELESKOP</a:t>
            </a:r>
          </a:p>
        </p:txBody>
      </p:sp>
      <p:sp>
        <p:nvSpPr>
          <p:cNvPr id="20" name="Yuvarlatılmış Dikdörtgen 19"/>
          <p:cNvSpPr/>
          <p:nvPr/>
        </p:nvSpPr>
        <p:spPr>
          <a:xfrm>
            <a:off x="7453479" y="3689023"/>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X IŞINI TELESKOP</a:t>
            </a:r>
          </a:p>
        </p:txBody>
      </p:sp>
      <p:sp>
        <p:nvSpPr>
          <p:cNvPr id="21" name="Yuvarlatılmış Dikdörtgen 20"/>
          <p:cNvSpPr/>
          <p:nvPr/>
        </p:nvSpPr>
        <p:spPr>
          <a:xfrm>
            <a:off x="9888068" y="3656820"/>
            <a:ext cx="2221200" cy="436194"/>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Chaparral Pro Light" panose="02060403030505090203" pitchFamily="18" charset="-94"/>
              </a:rPr>
              <a:t>GAMA IŞINI TELESKOP</a:t>
            </a:r>
          </a:p>
        </p:txBody>
      </p:sp>
    </p:spTree>
    <p:extLst>
      <p:ext uri="{BB962C8B-B14F-4D97-AF65-F5344CB8AC3E}">
        <p14:creationId xmlns:p14="http://schemas.microsoft.com/office/powerpoint/2010/main" val="164897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Yuvarlatılmış Dikdörtgen 9"/>
          <p:cNvSpPr/>
          <p:nvPr/>
        </p:nvSpPr>
        <p:spPr>
          <a:xfrm>
            <a:off x="82176" y="1640350"/>
            <a:ext cx="5940000" cy="5076000"/>
          </a:xfrm>
          <a:prstGeom prst="roundRect">
            <a:avLst/>
          </a:prstGeom>
          <a:blipFill dpi="0" rotWithShape="1">
            <a:blip r:embed="rId2">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spcAft>
                <a:spcPts val="1200"/>
              </a:spcAft>
            </a:pPr>
            <a:endParaRPr lang="tr-TR" sz="3600" dirty="0">
              <a:latin typeface="Chaparral Pro Light" panose="02060403030505090203" pitchFamily="18" charset="-94"/>
            </a:endParaRP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spcAft>
                <a:spcPts val="1200"/>
              </a:spcAft>
            </a:pPr>
            <a:r>
              <a:rPr lang="tr-TR" sz="2400" dirty="0">
                <a:latin typeface="Chaparral Pro Light" panose="02060403030505090203" pitchFamily="18" charset="-94"/>
              </a:rPr>
              <a:t>Işık kaynaklarının gereğinden fazla ve yanlış biçimde kullanılması ile </a:t>
            </a:r>
            <a:r>
              <a:rPr lang="tr-TR" sz="2400" b="1" dirty="0">
                <a:latin typeface="Chaparral Pro Light" panose="02060403030505090203" pitchFamily="18" charset="-94"/>
              </a:rPr>
              <a:t>IŞIK KİRLİLİĞİ </a:t>
            </a:r>
            <a:r>
              <a:rPr lang="tr-TR" sz="2400" dirty="0">
                <a:latin typeface="Chaparral Pro Light" panose="02060403030505090203" pitchFamily="18" charset="-94"/>
              </a:rPr>
              <a:t>oluşur. </a:t>
            </a:r>
          </a:p>
          <a:p>
            <a:pPr algn="just">
              <a:spcBef>
                <a:spcPts val="1200"/>
              </a:spcBef>
              <a:spcAft>
                <a:spcPts val="1200"/>
              </a:spcAft>
            </a:pPr>
            <a:r>
              <a:rPr lang="tr-TR" sz="2400" dirty="0">
                <a:latin typeface="Chaparral Pro Light" panose="02060403030505090203" pitchFamily="18" charset="-94"/>
              </a:rPr>
              <a:t>Gök bilimciler ışık kirliliğinden etkilenmemek için gökyüzü gözlemlerini kentlerden uzak bölgelerde gerçekleştirir.</a:t>
            </a:r>
          </a:p>
          <a:p>
            <a:r>
              <a:rPr lang="tr-TR" sz="2400" dirty="0">
                <a:latin typeface="Chaparral Pro Light" panose="02060403030505090203" pitchFamily="18" charset="-94"/>
              </a:rPr>
              <a:t>Ülkemizin en büyük gözlemevi olan TUBİTAK Ulusal Gözlemevi de aynı nedenden dolayı</a:t>
            </a:r>
          </a:p>
          <a:p>
            <a:r>
              <a:rPr lang="tr-TR" sz="2400" dirty="0">
                <a:latin typeface="Chaparral Pro Light" panose="02060403030505090203" pitchFamily="18" charset="-94"/>
              </a:rPr>
              <a:t>Antalya’da Toros Dağları’nın zirvelerinden birinin üzerinde kurulmuştur.</a:t>
            </a:r>
            <a:endParaRPr lang="tr-TR" sz="3600" dirty="0">
              <a:latin typeface="Chaparral Pro Light" panose="02060403030505090203" pitchFamily="18" charset="-94"/>
            </a:endParaRPr>
          </a:p>
        </p:txBody>
      </p:sp>
      <p:sp>
        <p:nvSpPr>
          <p:cNvPr id="7" name="Metin kutusu 6"/>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IŞIK KİRLİLİĞİ</a:t>
            </a:r>
          </a:p>
        </p:txBody>
      </p:sp>
      <p:sp>
        <p:nvSpPr>
          <p:cNvPr id="8" name="Yuvarlatılmış Dikdörtgen 7"/>
          <p:cNvSpPr/>
          <p:nvPr/>
        </p:nvSpPr>
        <p:spPr>
          <a:xfrm>
            <a:off x="9108076" y="1640350"/>
            <a:ext cx="2631077" cy="2213193"/>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6134100" y="4178350"/>
            <a:ext cx="2631077" cy="2213193"/>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9108076" y="4178349"/>
            <a:ext cx="2631077" cy="2213193"/>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6134100" y="1640350"/>
            <a:ext cx="2631077" cy="2213193"/>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686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autoRev="1" fill="hold" grpId="0" nodeType="click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repeatCount="indefinite" autoRev="1" fill="hold" grpId="0" nodeType="clickEffect">
                                  <p:stCondLst>
                                    <p:cond delay="0"/>
                                  </p:stCondLst>
                                  <p:endCondLst>
                                    <p:cond evt="onNext" delay="0">
                                      <p:tgtEl>
                                        <p:sldTgt/>
                                      </p:tgtEl>
                                    </p:cond>
                                  </p:endCondLst>
                                  <p:childTnLst>
                                    <p:animScale>
                                      <p:cBhvr>
                                        <p:cTn id="10" dur="2000" fill="hold"/>
                                        <p:tgtEl>
                                          <p:spTgt spid="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repeatCount="indefinite" autoRev="1" fill="hold" grpId="0" nodeType="clickEffect">
                                  <p:stCondLst>
                                    <p:cond delay="0"/>
                                  </p:stCondLst>
                                  <p:endCondLst>
                                    <p:cond evt="onNext" delay="0">
                                      <p:tgtEl>
                                        <p:sldTgt/>
                                      </p:tgtEl>
                                    </p:cond>
                                  </p:end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repeatCount="indefinite" autoRev="1" fill="hold" grpId="0" nodeType="clickEffect">
                                  <p:stCondLst>
                                    <p:cond delay="0"/>
                                  </p:stCondLst>
                                  <p:endCondLst>
                                    <p:cond evt="onNext" delay="0">
                                      <p:tgtEl>
                                        <p:sldTgt/>
                                      </p:tgtEl>
                                    </p:cond>
                                  </p:endCondLst>
                                  <p:childTnLst>
                                    <p:animScale>
                                      <p:cBhvr>
                                        <p:cTn id="18" dur="2000" fill="hold"/>
                                        <p:tgtEl>
                                          <p:spTgt spid="9"/>
                                        </p:tgtEl>
                                      </p:cBhvr>
                                      <p:by x="170000" y="1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GÖZLEMEVİ (RASATHANE)</a:t>
            </a:r>
          </a:p>
        </p:txBody>
      </p:sp>
      <p:sp>
        <p:nvSpPr>
          <p:cNvPr id="7" name="Yuvarlatılmış Dikdörtgen 6"/>
          <p:cNvSpPr/>
          <p:nvPr/>
        </p:nvSpPr>
        <p:spPr>
          <a:xfrm>
            <a:off x="6743701" y="5900737"/>
            <a:ext cx="4757738" cy="714375"/>
          </a:xfrm>
          <a:prstGeom prst="round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Chaparral Pro Light" panose="02060403030505090203" pitchFamily="18" charset="-94"/>
              </a:rPr>
              <a:t>TÜBİTAK Ulusal Gözlemevi</a:t>
            </a:r>
            <a:br>
              <a:rPr lang="tr-TR" sz="2000" b="1" dirty="0">
                <a:latin typeface="Chaparral Pro Light" panose="02060403030505090203" pitchFamily="18" charset="-94"/>
              </a:rPr>
            </a:br>
            <a:r>
              <a:rPr lang="tr-TR" sz="2000" b="1" dirty="0" err="1">
                <a:latin typeface="Chaparral Pro Light" panose="02060403030505090203" pitchFamily="18" charset="-94"/>
              </a:rPr>
              <a:t>Bakırlıtepe</a:t>
            </a:r>
            <a:r>
              <a:rPr lang="tr-TR" sz="2000" b="1" dirty="0">
                <a:latin typeface="Chaparral Pro Light" panose="02060403030505090203" pitchFamily="18" charset="-94"/>
              </a:rPr>
              <a:t> / Antalya 1997</a:t>
            </a:r>
            <a:endParaRPr lang="tr-TR" b="1" dirty="0">
              <a:latin typeface="Chaparral Pro Light" panose="02060403030505090203" pitchFamily="18" charset="-94"/>
            </a:endParaRPr>
          </a:p>
        </p:txBody>
      </p:sp>
      <p:sp>
        <p:nvSpPr>
          <p:cNvPr id="8" name="Yuvarlatılmış Dikdörtgen 7"/>
          <p:cNvSpPr/>
          <p:nvPr/>
        </p:nvSpPr>
        <p:spPr>
          <a:xfrm>
            <a:off x="4262437" y="3599375"/>
            <a:ext cx="3743325" cy="323645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dirty="0">
                <a:latin typeface="Chaparral Pro Light" panose="02060403030505090203" pitchFamily="18" charset="-94"/>
              </a:rPr>
              <a:t>Gök gözlemleri yapan, gök cisimlerini ve olaylarını inceleyen yere GÖZLEMEVİ denir.</a:t>
            </a:r>
          </a:p>
          <a:p>
            <a:pPr algn="just">
              <a:lnSpc>
                <a:spcPct val="150000"/>
              </a:lnSpc>
            </a:pPr>
            <a:r>
              <a:rPr lang="tr-TR" dirty="0">
                <a:latin typeface="Chaparral Pro Light" panose="02060403030505090203" pitchFamily="18" charset="-94"/>
              </a:rPr>
              <a:t>Gözlemevleri kurulurken  </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Açık gece sayısının çok olması (en az bulutlu)</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 Temiz bir atmosfere sahip olması</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Hava ve ışık kirliliğinin en az seviyede olması</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 Deprem kuşaklarından uzak olması</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TV ve radyo yayınlarından uzak olması</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Ulaşımın kesintisiz sağlanabileceği bir yer olması</a:t>
            </a:r>
          </a:p>
          <a:p>
            <a:pPr marL="285750" indent="-285750" algn="just">
              <a:lnSpc>
                <a:spcPct val="150000"/>
              </a:lnSpc>
              <a:buFont typeface="Wingdings" panose="05000000000000000000" pitchFamily="2" charset="2"/>
              <a:buChar char="v"/>
            </a:pPr>
            <a:r>
              <a:rPr lang="tr-TR" dirty="0">
                <a:latin typeface="Chaparral Pro Light" panose="02060403030505090203" pitchFamily="18" charset="-94"/>
              </a:rPr>
              <a:t>İhtiyaçların karşılanabilmesi için yerleşim merkezlerine uzak olmaması dikkate alınır.</a:t>
            </a:r>
          </a:p>
        </p:txBody>
      </p:sp>
    </p:spTree>
    <p:extLst>
      <p:ext uri="{BB962C8B-B14F-4D97-AF65-F5344CB8AC3E}">
        <p14:creationId xmlns:p14="http://schemas.microsoft.com/office/powerpoint/2010/main" val="187074049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763</Words>
  <Application>Microsoft Office PowerPoint</Application>
  <PresentationFormat>Geniş ekran</PresentationFormat>
  <Paragraphs>83</Paragraphs>
  <Slides>14</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14</vt:i4>
      </vt:variant>
    </vt:vector>
  </HeadingPairs>
  <TitlesOfParts>
    <vt:vector size="20" baseType="lpstr">
      <vt:lpstr>Arial</vt:lpstr>
      <vt:lpstr>Calibri</vt:lpstr>
      <vt:lpstr>Calibri Light</vt:lpstr>
      <vt:lpstr>Chaparral Pro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UZAY ARAŞTIRMALARI</dc:title>
  <dc:creator>salih çakan</dc:creator>
  <cp:lastModifiedBy>ronaldinho424</cp:lastModifiedBy>
  <cp:revision>160</cp:revision>
  <dcterms:created xsi:type="dcterms:W3CDTF">2017-05-17T14:53:06Z</dcterms:created>
  <dcterms:modified xsi:type="dcterms:W3CDTF">2020-09-27T18:28:19Z</dcterms:modified>
</cp:coreProperties>
</file>