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311" r:id="rId3"/>
    <p:sldId id="325" r:id="rId4"/>
    <p:sldId id="257" r:id="rId5"/>
    <p:sldId id="321" r:id="rId6"/>
    <p:sldId id="320" r:id="rId7"/>
    <p:sldId id="318" r:id="rId8"/>
    <p:sldId id="324" r:id="rId9"/>
    <p:sldId id="327" r:id="rId10"/>
    <p:sldId id="326" r:id="rId11"/>
    <p:sldId id="328" r:id="rId12"/>
    <p:sldId id="329" r:id="rId13"/>
    <p:sldId id="330" r:id="rId14"/>
    <p:sldId id="331" r:id="rId15"/>
    <p:sldId id="333" r:id="rId16"/>
    <p:sldId id="332" r:id="rId17"/>
    <p:sldId id="334" r:id="rId18"/>
    <p:sldId id="335" r:id="rId19"/>
    <p:sldId id="336" r:id="rId20"/>
    <p:sldId id="279" r:id="rId2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ih çakan" initials="sç" lastIdx="1" clrIdx="0">
    <p:extLst>
      <p:ext uri="{19B8F6BF-5375-455C-9EA6-DF929625EA0E}">
        <p15:presenceInfo xmlns:p15="http://schemas.microsoft.com/office/powerpoint/2012/main" userId="60f0bef9bd33bd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6998"/>
    <a:srgbClr val="E0E9F0"/>
    <a:srgbClr val="690011"/>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Açık Stil 3 - Vurgu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72" d="100"/>
          <a:sy n="72" d="100"/>
        </p:scale>
        <p:origin x="576"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48343F-4961-4E4A-BEA9-D17FB15B937F}" type="datetimeFigureOut">
              <a:rPr lang="tr-TR" smtClean="0"/>
              <a:t>3.10.2020</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C59B1-03A6-4AE8-9774-1F84F14B596B}" type="slidenum">
              <a:rPr lang="tr-TR" smtClean="0"/>
              <a:t>‹#›</a:t>
            </a:fld>
            <a:endParaRPr lang="tr-TR"/>
          </a:p>
        </p:txBody>
      </p:sp>
    </p:spTree>
    <p:extLst>
      <p:ext uri="{BB962C8B-B14F-4D97-AF65-F5344CB8AC3E}">
        <p14:creationId xmlns:p14="http://schemas.microsoft.com/office/powerpoint/2010/main" val="4196064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9CBABFF8-5166-4ADE-A9A3-04919582AC2E}" type="datetime1">
              <a:rPr lang="tr-TR" smtClean="0"/>
              <a:t>3.10.2020</a:t>
            </a:fld>
            <a:endParaRPr lang="tr-TR"/>
          </a:p>
        </p:txBody>
      </p:sp>
      <p:sp>
        <p:nvSpPr>
          <p:cNvPr id="5" name="Altbilgi Yer Tutucusu 4"/>
          <p:cNvSpPr>
            <a:spLocks noGrp="1"/>
          </p:cNvSpPr>
          <p:nvPr>
            <p:ph type="ftr" sz="quarter" idx="11"/>
          </p:nvPr>
        </p:nvSpPr>
        <p:spPr/>
        <p:txBody>
          <a:bodyPr/>
          <a:lstStyle/>
          <a:p>
            <a:r>
              <a:rPr lang="tr-TR"/>
              <a:t>Galip YAVUZARSLAN ©2020</a:t>
            </a:r>
          </a:p>
        </p:txBody>
      </p:sp>
      <p:sp>
        <p:nvSpPr>
          <p:cNvPr id="6" name="Slayt Numarası Yer Tutucusu 5"/>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372916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F83399F-3A5B-4D0C-A585-DCCE45FFD571}" type="datetime1">
              <a:rPr lang="tr-TR" smtClean="0"/>
              <a:t>3.10.2020</a:t>
            </a:fld>
            <a:endParaRPr lang="tr-TR"/>
          </a:p>
        </p:txBody>
      </p:sp>
      <p:sp>
        <p:nvSpPr>
          <p:cNvPr id="5" name="Altbilgi Yer Tutucusu 4"/>
          <p:cNvSpPr>
            <a:spLocks noGrp="1"/>
          </p:cNvSpPr>
          <p:nvPr>
            <p:ph type="ftr" sz="quarter" idx="11"/>
          </p:nvPr>
        </p:nvSpPr>
        <p:spPr/>
        <p:txBody>
          <a:bodyPr/>
          <a:lstStyle/>
          <a:p>
            <a:r>
              <a:rPr lang="tr-TR"/>
              <a:t>Galip YAVUZARSLAN ©2020</a:t>
            </a:r>
          </a:p>
        </p:txBody>
      </p:sp>
      <p:sp>
        <p:nvSpPr>
          <p:cNvPr id="6" name="Slayt Numarası Yer Tutucusu 5"/>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3973048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988EA00C-9392-4186-8DD3-A1134993BBC3}" type="datetime1">
              <a:rPr lang="tr-TR" smtClean="0"/>
              <a:t>3.10.2020</a:t>
            </a:fld>
            <a:endParaRPr lang="tr-TR"/>
          </a:p>
        </p:txBody>
      </p:sp>
      <p:sp>
        <p:nvSpPr>
          <p:cNvPr id="5" name="Altbilgi Yer Tutucusu 4"/>
          <p:cNvSpPr>
            <a:spLocks noGrp="1"/>
          </p:cNvSpPr>
          <p:nvPr>
            <p:ph type="ftr" sz="quarter" idx="11"/>
          </p:nvPr>
        </p:nvSpPr>
        <p:spPr/>
        <p:txBody>
          <a:bodyPr/>
          <a:lstStyle/>
          <a:p>
            <a:r>
              <a:rPr lang="tr-TR"/>
              <a:t>Galip YAVUZARSLAN ©2020</a:t>
            </a:r>
          </a:p>
        </p:txBody>
      </p:sp>
      <p:sp>
        <p:nvSpPr>
          <p:cNvPr id="6" name="Slayt Numarası Yer Tutucusu 5"/>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1041209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F44FEF2-D732-4E93-A4C4-E9F2DB911976}" type="datetime1">
              <a:rPr lang="tr-TR" smtClean="0"/>
              <a:t>3.10.2020</a:t>
            </a:fld>
            <a:endParaRPr lang="tr-TR"/>
          </a:p>
        </p:txBody>
      </p:sp>
      <p:sp>
        <p:nvSpPr>
          <p:cNvPr id="5" name="Altbilgi Yer Tutucusu 4"/>
          <p:cNvSpPr>
            <a:spLocks noGrp="1"/>
          </p:cNvSpPr>
          <p:nvPr>
            <p:ph type="ftr" sz="quarter" idx="11"/>
          </p:nvPr>
        </p:nvSpPr>
        <p:spPr/>
        <p:txBody>
          <a:bodyPr/>
          <a:lstStyle/>
          <a:p>
            <a:r>
              <a:rPr lang="tr-TR"/>
              <a:t>Galip YAVUZARSLAN ©2020</a:t>
            </a:r>
          </a:p>
        </p:txBody>
      </p:sp>
      <p:sp>
        <p:nvSpPr>
          <p:cNvPr id="6" name="Slayt Numarası Yer Tutucusu 5"/>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2703972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93DA6E3-FC6E-4FA3-9821-0CBAB9EAE797}" type="datetime1">
              <a:rPr lang="tr-TR" smtClean="0"/>
              <a:t>3.10.2020</a:t>
            </a:fld>
            <a:endParaRPr lang="tr-TR"/>
          </a:p>
        </p:txBody>
      </p:sp>
      <p:sp>
        <p:nvSpPr>
          <p:cNvPr id="5" name="Altbilgi Yer Tutucusu 4"/>
          <p:cNvSpPr>
            <a:spLocks noGrp="1"/>
          </p:cNvSpPr>
          <p:nvPr>
            <p:ph type="ftr" sz="quarter" idx="11"/>
          </p:nvPr>
        </p:nvSpPr>
        <p:spPr/>
        <p:txBody>
          <a:bodyPr/>
          <a:lstStyle/>
          <a:p>
            <a:r>
              <a:rPr lang="tr-TR"/>
              <a:t>Galip YAVUZARSLAN ©2020</a:t>
            </a:r>
          </a:p>
        </p:txBody>
      </p:sp>
      <p:sp>
        <p:nvSpPr>
          <p:cNvPr id="6" name="Slayt Numarası Yer Tutucusu 5"/>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91576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E3153E8-56C1-4830-855A-645A8AFE1E92}" type="datetime1">
              <a:rPr lang="tr-TR" smtClean="0"/>
              <a:t>3.10.2020</a:t>
            </a:fld>
            <a:endParaRPr lang="tr-TR"/>
          </a:p>
        </p:txBody>
      </p:sp>
      <p:sp>
        <p:nvSpPr>
          <p:cNvPr id="6" name="Altbilgi Yer Tutucusu 5"/>
          <p:cNvSpPr>
            <a:spLocks noGrp="1"/>
          </p:cNvSpPr>
          <p:nvPr>
            <p:ph type="ftr" sz="quarter" idx="11"/>
          </p:nvPr>
        </p:nvSpPr>
        <p:spPr/>
        <p:txBody>
          <a:bodyPr/>
          <a:lstStyle/>
          <a:p>
            <a:r>
              <a:rPr lang="tr-TR"/>
              <a:t>Galip YAVUZARSLAN ©2020</a:t>
            </a:r>
          </a:p>
        </p:txBody>
      </p:sp>
      <p:sp>
        <p:nvSpPr>
          <p:cNvPr id="7" name="Slayt Numarası Yer Tutucusu 6"/>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1904827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D07FBE8A-B270-4704-911A-8F91BED42D3B}" type="datetime1">
              <a:rPr lang="tr-TR" smtClean="0"/>
              <a:t>3.10.2020</a:t>
            </a:fld>
            <a:endParaRPr lang="tr-TR"/>
          </a:p>
        </p:txBody>
      </p:sp>
      <p:sp>
        <p:nvSpPr>
          <p:cNvPr id="8" name="Altbilgi Yer Tutucusu 7"/>
          <p:cNvSpPr>
            <a:spLocks noGrp="1"/>
          </p:cNvSpPr>
          <p:nvPr>
            <p:ph type="ftr" sz="quarter" idx="11"/>
          </p:nvPr>
        </p:nvSpPr>
        <p:spPr/>
        <p:txBody>
          <a:bodyPr/>
          <a:lstStyle/>
          <a:p>
            <a:r>
              <a:rPr lang="tr-TR"/>
              <a:t>Galip YAVUZARSLAN ©2020</a:t>
            </a:r>
          </a:p>
        </p:txBody>
      </p:sp>
      <p:sp>
        <p:nvSpPr>
          <p:cNvPr id="9" name="Slayt Numarası Yer Tutucusu 8"/>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3399397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9D2157C7-905D-4F7C-A532-FA77F6751C21}" type="datetime1">
              <a:rPr lang="tr-TR" smtClean="0"/>
              <a:t>3.10.2020</a:t>
            </a:fld>
            <a:endParaRPr lang="tr-TR"/>
          </a:p>
        </p:txBody>
      </p:sp>
      <p:sp>
        <p:nvSpPr>
          <p:cNvPr id="4" name="Altbilgi Yer Tutucusu 3"/>
          <p:cNvSpPr>
            <a:spLocks noGrp="1"/>
          </p:cNvSpPr>
          <p:nvPr>
            <p:ph type="ftr" sz="quarter" idx="11"/>
          </p:nvPr>
        </p:nvSpPr>
        <p:spPr/>
        <p:txBody>
          <a:bodyPr/>
          <a:lstStyle/>
          <a:p>
            <a:r>
              <a:rPr lang="tr-TR"/>
              <a:t>Galip YAVUZARSLAN ©2020</a:t>
            </a:r>
          </a:p>
        </p:txBody>
      </p:sp>
      <p:sp>
        <p:nvSpPr>
          <p:cNvPr id="5" name="Slayt Numarası Yer Tutucusu 4"/>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3336634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B779856D-4818-46AA-8899-8C5E7C2C9ECB}" type="datetime1">
              <a:rPr lang="tr-TR" smtClean="0"/>
              <a:t>3.10.2020</a:t>
            </a:fld>
            <a:endParaRPr lang="tr-TR"/>
          </a:p>
        </p:txBody>
      </p:sp>
      <p:sp>
        <p:nvSpPr>
          <p:cNvPr id="3" name="Altbilgi Yer Tutucusu 2"/>
          <p:cNvSpPr>
            <a:spLocks noGrp="1"/>
          </p:cNvSpPr>
          <p:nvPr>
            <p:ph type="ftr" sz="quarter" idx="11"/>
          </p:nvPr>
        </p:nvSpPr>
        <p:spPr/>
        <p:txBody>
          <a:bodyPr/>
          <a:lstStyle/>
          <a:p>
            <a:r>
              <a:rPr lang="tr-TR"/>
              <a:t>Galip YAVUZARSLAN ©2020</a:t>
            </a:r>
          </a:p>
        </p:txBody>
      </p:sp>
      <p:sp>
        <p:nvSpPr>
          <p:cNvPr id="4" name="Slayt Numarası Yer Tutucusu 3"/>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539054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68DDEEF4-8EB2-45DE-A015-15B43AA127CF}" type="datetime1">
              <a:rPr lang="tr-TR" smtClean="0"/>
              <a:t>3.10.2020</a:t>
            </a:fld>
            <a:endParaRPr lang="tr-TR"/>
          </a:p>
        </p:txBody>
      </p:sp>
      <p:sp>
        <p:nvSpPr>
          <p:cNvPr id="6" name="Altbilgi Yer Tutucusu 5"/>
          <p:cNvSpPr>
            <a:spLocks noGrp="1"/>
          </p:cNvSpPr>
          <p:nvPr>
            <p:ph type="ftr" sz="quarter" idx="11"/>
          </p:nvPr>
        </p:nvSpPr>
        <p:spPr/>
        <p:txBody>
          <a:bodyPr/>
          <a:lstStyle/>
          <a:p>
            <a:r>
              <a:rPr lang="tr-TR"/>
              <a:t>Galip YAVUZARSLAN ©2020</a:t>
            </a:r>
          </a:p>
        </p:txBody>
      </p:sp>
      <p:sp>
        <p:nvSpPr>
          <p:cNvPr id="7" name="Slayt Numarası Yer Tutucusu 6"/>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382803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D41C14EE-AE8D-46FB-86A8-7F23DF574C03}" type="datetime1">
              <a:rPr lang="tr-TR" smtClean="0"/>
              <a:t>3.10.2020</a:t>
            </a:fld>
            <a:endParaRPr lang="tr-TR"/>
          </a:p>
        </p:txBody>
      </p:sp>
      <p:sp>
        <p:nvSpPr>
          <p:cNvPr id="6" name="Altbilgi Yer Tutucusu 5"/>
          <p:cNvSpPr>
            <a:spLocks noGrp="1"/>
          </p:cNvSpPr>
          <p:nvPr>
            <p:ph type="ftr" sz="quarter" idx="11"/>
          </p:nvPr>
        </p:nvSpPr>
        <p:spPr/>
        <p:txBody>
          <a:bodyPr/>
          <a:lstStyle/>
          <a:p>
            <a:r>
              <a:rPr lang="tr-TR"/>
              <a:t>Galip YAVUZARSLAN ©2020</a:t>
            </a:r>
          </a:p>
        </p:txBody>
      </p:sp>
      <p:sp>
        <p:nvSpPr>
          <p:cNvPr id="7" name="Slayt Numarası Yer Tutucusu 6"/>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762677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17000"/>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C6A57-F98E-4DAB-8BE0-901BEEB71207}" type="datetime1">
              <a:rPr lang="tr-TR" smtClean="0"/>
              <a:t>3.10.2020</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Galip YAVUZARSLAN ©2020</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75D3AC-399A-41F7-BF62-B3B85A56B341}" type="slidenum">
              <a:rPr lang="tr-TR" smtClean="0"/>
              <a:pPr/>
              <a:t>‹#›</a:t>
            </a:fld>
            <a:endParaRPr lang="tr-TR"/>
          </a:p>
        </p:txBody>
      </p:sp>
    </p:spTree>
    <p:extLst>
      <p:ext uri="{BB962C8B-B14F-4D97-AF65-F5344CB8AC3E}">
        <p14:creationId xmlns:p14="http://schemas.microsoft.com/office/powerpoint/2010/main" val="3626028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7" Type="http://schemas.openxmlformats.org/officeDocument/2006/relationships/image" Target="../media/image22.svg"/><Relationship Id="rId2" Type="http://schemas.openxmlformats.org/officeDocument/2006/relationships/image" Target="../media/image12.gif"/><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0.gif"/><Relationship Id="rId4" Type="http://schemas.openxmlformats.org/officeDocument/2006/relationships/image" Target="../media/image16.gif"/></Relationships>
</file>

<file path=ppt/slides/_rels/slide1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gif"/><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6.gif"/></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5.gif"/><Relationship Id="rId7" Type="http://schemas.openxmlformats.org/officeDocument/2006/relationships/image" Target="../media/image13.pn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gif"/><Relationship Id="rId9"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Yuvarlatılmış Çapraz Köşeli Dikdörtgen 5"/>
          <p:cNvSpPr/>
          <p:nvPr/>
        </p:nvSpPr>
        <p:spPr>
          <a:xfrm>
            <a:off x="361627" y="1773834"/>
            <a:ext cx="11468746" cy="4582516"/>
          </a:xfrm>
          <a:prstGeom prst="round2DiagRect">
            <a:avLst/>
          </a:prstGeom>
          <a:solidFill>
            <a:srgbClr val="69001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a:latin typeface="Chaparral Pro Light" panose="02060403030505090203" pitchFamily="18" charset="-94"/>
              </a:rPr>
              <a:t>KAZANIMLAR</a:t>
            </a:r>
          </a:p>
          <a:p>
            <a:pPr marL="457200" indent="-457200">
              <a:lnSpc>
                <a:spcPct val="150000"/>
              </a:lnSpc>
              <a:buFont typeface="Wingdings" panose="05000000000000000000" pitchFamily="2" charset="2"/>
              <a:buChar char="ü"/>
            </a:pPr>
            <a:r>
              <a:rPr lang="tr-TR" sz="2800" dirty="0">
                <a:latin typeface="Chaparral Pro Light" panose="02060403030505090203" pitchFamily="18" charset="-94"/>
              </a:rPr>
              <a:t>F.7.1.2.1. Yıldız oluşum sürecinin farkına varır.</a:t>
            </a:r>
          </a:p>
          <a:p>
            <a:pPr marL="457200" indent="-457200">
              <a:lnSpc>
                <a:spcPct val="150000"/>
              </a:lnSpc>
              <a:buFont typeface="Wingdings" panose="05000000000000000000" pitchFamily="2" charset="2"/>
              <a:buChar char="ü"/>
            </a:pPr>
            <a:r>
              <a:rPr lang="tr-TR" sz="2800" dirty="0">
                <a:latin typeface="Chaparral Pro Light" panose="02060403030505090203" pitchFamily="18" charset="-94"/>
              </a:rPr>
              <a:t>F.7.1.2.2. Yıldız kavramını açıklar.</a:t>
            </a:r>
          </a:p>
          <a:p>
            <a:pPr marL="457200" indent="-457200">
              <a:lnSpc>
                <a:spcPct val="150000"/>
              </a:lnSpc>
              <a:buFont typeface="Wingdings" panose="05000000000000000000" pitchFamily="2" charset="2"/>
              <a:buChar char="ü"/>
            </a:pPr>
            <a:r>
              <a:rPr lang="tr-TR" sz="2800" dirty="0">
                <a:latin typeface="Chaparral Pro Light" panose="02060403030505090203" pitchFamily="18" charset="-94"/>
              </a:rPr>
              <a:t>F.7.1.2.3. Galaksilerin yapısını açıklar.</a:t>
            </a:r>
          </a:p>
          <a:p>
            <a:pPr marL="457200" indent="-457200">
              <a:lnSpc>
                <a:spcPct val="150000"/>
              </a:lnSpc>
              <a:buFont typeface="Wingdings" panose="05000000000000000000" pitchFamily="2" charset="2"/>
              <a:buChar char="ü"/>
            </a:pPr>
            <a:r>
              <a:rPr lang="tr-TR" sz="2800" dirty="0">
                <a:latin typeface="Chaparral Pro Light" panose="02060403030505090203" pitchFamily="18" charset="-94"/>
              </a:rPr>
              <a:t>F.7.1.2.4. Evren kavramını açıklar.</a:t>
            </a:r>
            <a:endParaRPr lang="tr-TR" sz="3200" dirty="0">
              <a:latin typeface="Chaparral Pro Light" panose="02060403030505090203" pitchFamily="18" charset="-94"/>
            </a:endParaRPr>
          </a:p>
          <a:p>
            <a:pPr algn="ctr"/>
            <a:endParaRPr lang="tr-TR" dirty="0"/>
          </a:p>
        </p:txBody>
      </p:sp>
      <p:sp>
        <p:nvSpPr>
          <p:cNvPr id="5" name="Dikdörtgen 4"/>
          <p:cNvSpPr/>
          <p:nvPr/>
        </p:nvSpPr>
        <p:spPr>
          <a:xfrm>
            <a:off x="0" y="468889"/>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GÖK CİSİMLERİ</a:t>
            </a:r>
          </a:p>
        </p:txBody>
      </p:sp>
    </p:spTree>
    <p:extLst>
      <p:ext uri="{BB962C8B-B14F-4D97-AF65-F5344CB8AC3E}">
        <p14:creationId xmlns:p14="http://schemas.microsoft.com/office/powerpoint/2010/main" val="2471540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YILDIZLAR</a:t>
            </a:r>
          </a:p>
        </p:txBody>
      </p:sp>
      <p:sp>
        <p:nvSpPr>
          <p:cNvPr id="9" name="Yuvarlatılmış Dikdörtgen 8"/>
          <p:cNvSpPr/>
          <p:nvPr/>
        </p:nvSpPr>
        <p:spPr>
          <a:xfrm>
            <a:off x="187673" y="1608004"/>
            <a:ext cx="5908327" cy="5155096"/>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600"/>
              </a:spcAft>
            </a:pPr>
            <a:r>
              <a:rPr lang="tr-TR" dirty="0">
                <a:latin typeface="Chaparral Pro Light" panose="02060403030505090203" pitchFamily="18" charset="-94"/>
              </a:rPr>
              <a:t>Uzaydaki bulutsu adı verilen gaz ve toz bulutunun bir araya gelip sıkışmasıyla </a:t>
            </a:r>
            <a:r>
              <a:rPr lang="tr-TR" b="1" dirty="0">
                <a:latin typeface="Chaparral Pro Light" panose="02060403030505090203" pitchFamily="18" charset="-94"/>
              </a:rPr>
              <a:t>YILDIZLAR </a:t>
            </a:r>
            <a:r>
              <a:rPr lang="tr-TR" dirty="0">
                <a:latin typeface="Chaparral Pro Light" panose="02060403030505090203" pitchFamily="18" charset="-94"/>
              </a:rPr>
              <a:t>meydana gelir.</a:t>
            </a:r>
          </a:p>
          <a:p>
            <a:pPr algn="just">
              <a:spcBef>
                <a:spcPts val="600"/>
              </a:spcBef>
              <a:spcAft>
                <a:spcPts val="600"/>
              </a:spcAft>
            </a:pPr>
            <a:endParaRPr lang="tr-TR" dirty="0">
              <a:latin typeface="Chaparral Pro Light" panose="02060403030505090203" pitchFamily="18" charset="-94"/>
            </a:endParaRPr>
          </a:p>
          <a:p>
            <a:pPr marL="285750" indent="-285750" algn="just">
              <a:spcBef>
                <a:spcPts val="600"/>
              </a:spcBef>
              <a:spcAft>
                <a:spcPts val="600"/>
              </a:spcAft>
              <a:buFont typeface="Wingdings" panose="05000000000000000000" pitchFamily="2" charset="2"/>
              <a:buChar char="v"/>
            </a:pPr>
            <a:r>
              <a:rPr lang="tr-TR" dirty="0">
                <a:latin typeface="Chaparral Pro Light" panose="02060403030505090203" pitchFamily="18" charset="-94"/>
              </a:rPr>
              <a:t>Yıldızlar </a:t>
            </a:r>
            <a:r>
              <a:rPr lang="tr-TR" dirty="0" err="1">
                <a:latin typeface="Chaparral Pro Light" panose="02060403030505090203" pitchFamily="18" charset="-94"/>
              </a:rPr>
              <a:t>nebula</a:t>
            </a:r>
            <a:r>
              <a:rPr lang="tr-TR" dirty="0">
                <a:latin typeface="Chaparral Pro Light" panose="02060403030505090203" pitchFamily="18" charset="-94"/>
              </a:rPr>
              <a:t> (bulutsu) adı verilen gaz bulutundan doğar.</a:t>
            </a:r>
          </a:p>
          <a:p>
            <a:pPr marL="285750" indent="-285750" algn="just">
              <a:spcBef>
                <a:spcPts val="600"/>
              </a:spcBef>
              <a:spcAft>
                <a:spcPts val="600"/>
              </a:spcAft>
              <a:buFont typeface="Wingdings" panose="05000000000000000000" pitchFamily="2" charset="2"/>
              <a:buChar char="v"/>
            </a:pPr>
            <a:r>
              <a:rPr lang="tr-TR" dirty="0">
                <a:latin typeface="Chaparral Pro Light" panose="02060403030505090203" pitchFamily="18" charset="-94"/>
              </a:rPr>
              <a:t>Yıldızlar sıcak gazlardan oluşmuştur.</a:t>
            </a:r>
          </a:p>
          <a:p>
            <a:pPr marL="285750" indent="-285750" algn="just">
              <a:spcBef>
                <a:spcPts val="600"/>
              </a:spcBef>
              <a:spcAft>
                <a:spcPts val="600"/>
              </a:spcAft>
              <a:buFont typeface="Wingdings" panose="05000000000000000000" pitchFamily="2" charset="2"/>
              <a:buChar char="v"/>
            </a:pPr>
            <a:r>
              <a:rPr lang="tr-TR" dirty="0">
                <a:latin typeface="Chaparral Pro Light" panose="02060403030505090203" pitchFamily="18" charset="-94"/>
              </a:rPr>
              <a:t>Yıldızlar ısı ve ışık kaynağıdır. </a:t>
            </a:r>
          </a:p>
          <a:p>
            <a:pPr marL="285750" indent="-285750" algn="just">
              <a:spcBef>
                <a:spcPts val="600"/>
              </a:spcBef>
              <a:spcAft>
                <a:spcPts val="600"/>
              </a:spcAft>
              <a:buFont typeface="Wingdings" panose="05000000000000000000" pitchFamily="2" charset="2"/>
              <a:buChar char="v"/>
            </a:pPr>
            <a:r>
              <a:rPr lang="tr-TR" dirty="0">
                <a:latin typeface="Chaparral Pro Light" panose="02060403030505090203" pitchFamily="18" charset="-94"/>
              </a:rPr>
              <a:t>Yıldızların şekli genellikle küreseldir.</a:t>
            </a:r>
          </a:p>
          <a:p>
            <a:pPr marL="285750" indent="-285750" algn="just">
              <a:spcBef>
                <a:spcPts val="600"/>
              </a:spcBef>
              <a:spcAft>
                <a:spcPts val="600"/>
              </a:spcAft>
              <a:buFont typeface="Wingdings" panose="05000000000000000000" pitchFamily="2" charset="2"/>
              <a:buChar char="v"/>
            </a:pPr>
            <a:r>
              <a:rPr lang="tr-TR" dirty="0">
                <a:latin typeface="Chaparral Pro Light" panose="02060403030505090203" pitchFamily="18" charset="-94"/>
              </a:rPr>
              <a:t>Yıldızlar da doğar, yaşar ve ölürler. </a:t>
            </a:r>
          </a:p>
          <a:p>
            <a:pPr marL="285750" indent="-285750" algn="just">
              <a:spcBef>
                <a:spcPts val="600"/>
              </a:spcBef>
              <a:spcAft>
                <a:spcPts val="600"/>
              </a:spcAft>
              <a:buFont typeface="Wingdings" panose="05000000000000000000" pitchFamily="2" charset="2"/>
              <a:buChar char="v"/>
            </a:pPr>
            <a:r>
              <a:rPr lang="tr-TR" dirty="0">
                <a:latin typeface="Chaparral Pro Light" panose="02060403030505090203" pitchFamily="18" charset="-94"/>
              </a:rPr>
              <a:t>Yıldızların enerjisi hidrojenin helyuma dönüşmesi ile oluşur.</a:t>
            </a:r>
          </a:p>
        </p:txBody>
      </p:sp>
      <p:sp>
        <p:nvSpPr>
          <p:cNvPr id="4" name="Yuvarlatılmış Dikdörtgen 8">
            <a:extLst>
              <a:ext uri="{FF2B5EF4-FFF2-40B4-BE49-F238E27FC236}">
                <a16:creationId xmlns:a16="http://schemas.microsoft.com/office/drawing/2014/main" id="{14ECAB0A-558C-4863-AD41-C9D29D405920}"/>
              </a:ext>
            </a:extLst>
          </p:cNvPr>
          <p:cNvSpPr/>
          <p:nvPr/>
        </p:nvSpPr>
        <p:spPr>
          <a:xfrm>
            <a:off x="6287598" y="1549820"/>
            <a:ext cx="5716729" cy="2406056"/>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endParaRPr lang="tr-TR" dirty="0">
              <a:latin typeface="Chaparral Pro Light" panose="02060403030505090203" pitchFamily="18" charset="-94"/>
            </a:endParaRPr>
          </a:p>
        </p:txBody>
      </p:sp>
      <p:sp>
        <p:nvSpPr>
          <p:cNvPr id="2" name="Dikdörtgen: Katlanmış Köşe 1">
            <a:extLst>
              <a:ext uri="{FF2B5EF4-FFF2-40B4-BE49-F238E27FC236}">
                <a16:creationId xmlns:a16="http://schemas.microsoft.com/office/drawing/2014/main" id="{1F75E01D-B697-4C47-AC0D-E4E13188BF2F}"/>
              </a:ext>
            </a:extLst>
          </p:cNvPr>
          <p:cNvSpPr/>
          <p:nvPr/>
        </p:nvSpPr>
        <p:spPr>
          <a:xfrm>
            <a:off x="6287598" y="4105152"/>
            <a:ext cx="5716729" cy="2626952"/>
          </a:xfrm>
          <a:prstGeom prst="foldedCorner">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chemeClr val="tx1">
                    <a:lumMod val="95000"/>
                    <a:lumOff val="5000"/>
                  </a:schemeClr>
                </a:solidFill>
                <a:latin typeface="Chaparral Pro Light" panose="02060403030505090203" pitchFamily="18" charset="-94"/>
              </a:rPr>
              <a:t>YILDIZLARIN SICAKLIKLARI</a:t>
            </a:r>
          </a:p>
          <a:p>
            <a:pPr algn="ctr"/>
            <a:endParaRPr lang="tr-TR" sz="2000" b="1" dirty="0">
              <a:solidFill>
                <a:schemeClr val="tx1">
                  <a:lumMod val="95000"/>
                  <a:lumOff val="5000"/>
                </a:schemeClr>
              </a:solidFill>
              <a:latin typeface="Chaparral Pro Light" panose="02060403030505090203" pitchFamily="18" charset="-94"/>
            </a:endParaRPr>
          </a:p>
          <a:p>
            <a:pPr algn="ctr"/>
            <a:r>
              <a:rPr lang="tr-TR" sz="2000" b="1" dirty="0">
                <a:solidFill>
                  <a:schemeClr val="tx1">
                    <a:lumMod val="95000"/>
                    <a:lumOff val="5000"/>
                  </a:schemeClr>
                </a:solidFill>
                <a:latin typeface="Chaparral Pro Light" panose="02060403030505090203" pitchFamily="18" charset="-94"/>
              </a:rPr>
              <a:t>Soğuk ➝    Kırmızı yıldızlar</a:t>
            </a:r>
          </a:p>
          <a:p>
            <a:pPr algn="ctr"/>
            <a:r>
              <a:rPr lang="tr-TR" sz="2000" b="1" dirty="0">
                <a:solidFill>
                  <a:schemeClr val="tx1">
                    <a:lumMod val="95000"/>
                    <a:lumOff val="5000"/>
                  </a:schemeClr>
                </a:solidFill>
                <a:latin typeface="Chaparral Pro Light" panose="02060403030505090203" pitchFamily="18" charset="-94"/>
              </a:rPr>
              <a:t>Orta sıcaklıkta    ➝  Sarı  yıldızlar</a:t>
            </a:r>
          </a:p>
          <a:p>
            <a:pPr algn="ctr"/>
            <a:r>
              <a:rPr lang="tr-TR" sz="2000" b="1" dirty="0">
                <a:solidFill>
                  <a:schemeClr val="tx1">
                    <a:lumMod val="95000"/>
                    <a:lumOff val="5000"/>
                  </a:schemeClr>
                </a:solidFill>
                <a:latin typeface="Chaparral Pro Light" panose="02060403030505090203" pitchFamily="18" charset="-94"/>
              </a:rPr>
              <a:t>Çok sıcak   ➝  Mavi , beyaz yıldızlar</a:t>
            </a:r>
          </a:p>
        </p:txBody>
      </p:sp>
    </p:spTree>
    <p:extLst>
      <p:ext uri="{BB962C8B-B14F-4D97-AF65-F5344CB8AC3E}">
        <p14:creationId xmlns:p14="http://schemas.microsoft.com/office/powerpoint/2010/main" val="1964869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YILDIZLAR</a:t>
            </a:r>
          </a:p>
        </p:txBody>
      </p:sp>
      <p:sp>
        <p:nvSpPr>
          <p:cNvPr id="9" name="Yuvarlatılmış Dikdörtgen 8"/>
          <p:cNvSpPr/>
          <p:nvPr/>
        </p:nvSpPr>
        <p:spPr>
          <a:xfrm>
            <a:off x="187673" y="1608004"/>
            <a:ext cx="5510762" cy="2195370"/>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spcBef>
                <a:spcPts val="600"/>
              </a:spcBef>
              <a:spcAft>
                <a:spcPts val="600"/>
              </a:spcAft>
              <a:buFont typeface="Wingdings" panose="05000000000000000000" pitchFamily="2" charset="2"/>
              <a:buChar char="v"/>
            </a:pPr>
            <a:r>
              <a:rPr lang="tr-TR" dirty="0">
                <a:solidFill>
                  <a:schemeClr val="bg1"/>
                </a:solidFill>
                <a:latin typeface="Chaparral Pro Light" panose="02060403030505090203" pitchFamily="18" charset="-94"/>
              </a:rPr>
              <a:t>Yıldızların ortalama ömrü 10 milyar yıldır.</a:t>
            </a:r>
          </a:p>
          <a:p>
            <a:pPr marL="285750" indent="-285750" algn="just">
              <a:spcBef>
                <a:spcPts val="600"/>
              </a:spcBef>
              <a:spcAft>
                <a:spcPts val="600"/>
              </a:spcAft>
              <a:buFont typeface="Wingdings" panose="05000000000000000000" pitchFamily="2" charset="2"/>
              <a:buChar char="v"/>
            </a:pPr>
            <a:r>
              <a:rPr lang="tr-TR" dirty="0">
                <a:solidFill>
                  <a:schemeClr val="bg1"/>
                </a:solidFill>
                <a:latin typeface="Chaparral Pro Light" panose="02060403030505090203" pitchFamily="18" charset="-94"/>
              </a:rPr>
              <a:t>Yıldızlar gök yüzünde yanıp sönen ışık kaynağı şeklinde görülmektedir.</a:t>
            </a:r>
          </a:p>
          <a:p>
            <a:pPr marL="285750" indent="-285750" algn="just">
              <a:spcBef>
                <a:spcPts val="600"/>
              </a:spcBef>
              <a:spcAft>
                <a:spcPts val="600"/>
              </a:spcAft>
              <a:buFont typeface="Wingdings" panose="05000000000000000000" pitchFamily="2" charset="2"/>
              <a:buChar char="v"/>
            </a:pPr>
            <a:r>
              <a:rPr lang="tr-TR" dirty="0">
                <a:solidFill>
                  <a:schemeClr val="bg1"/>
                </a:solidFill>
                <a:latin typeface="Chaparral Pro Light" panose="02060403030505090203" pitchFamily="18" charset="-94"/>
              </a:rPr>
              <a:t>Yıldızlar kendi ekseni etrafında dönerken, galaksi içerisinde de dolanırlar.</a:t>
            </a:r>
          </a:p>
        </p:txBody>
      </p:sp>
      <p:sp>
        <p:nvSpPr>
          <p:cNvPr id="2" name="Dikdörtgen: Katlanmış Köşe 1">
            <a:extLst>
              <a:ext uri="{FF2B5EF4-FFF2-40B4-BE49-F238E27FC236}">
                <a16:creationId xmlns:a16="http://schemas.microsoft.com/office/drawing/2014/main" id="{1F75E01D-B697-4C47-AC0D-E4E13188BF2F}"/>
              </a:ext>
            </a:extLst>
          </p:cNvPr>
          <p:cNvSpPr/>
          <p:nvPr/>
        </p:nvSpPr>
        <p:spPr>
          <a:xfrm>
            <a:off x="187672" y="4030254"/>
            <a:ext cx="5510761" cy="2439483"/>
          </a:xfrm>
          <a:prstGeom prst="foldedCorner">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000" b="1" dirty="0">
              <a:solidFill>
                <a:schemeClr val="tx1">
                  <a:lumMod val="95000"/>
                  <a:lumOff val="5000"/>
                </a:schemeClr>
              </a:solidFill>
              <a:latin typeface="Chaparral Pro Light" panose="02060403030505090203" pitchFamily="18" charset="-94"/>
            </a:endParaRPr>
          </a:p>
          <a:p>
            <a:pPr algn="ctr"/>
            <a:r>
              <a:rPr lang="tr-TR" sz="2000" b="1" dirty="0">
                <a:solidFill>
                  <a:schemeClr val="tx1">
                    <a:lumMod val="95000"/>
                    <a:lumOff val="5000"/>
                  </a:schemeClr>
                </a:solidFill>
                <a:latin typeface="Chaparral Pro Light" panose="02060403030505090203" pitchFamily="18" charset="-94"/>
              </a:rPr>
              <a:t>IŞIK YILI</a:t>
            </a:r>
          </a:p>
          <a:p>
            <a:pPr algn="ctr"/>
            <a:r>
              <a:rPr lang="tr-TR" sz="2000" b="1" dirty="0">
                <a:solidFill>
                  <a:schemeClr val="tx1">
                    <a:lumMod val="95000"/>
                    <a:lumOff val="5000"/>
                  </a:schemeClr>
                </a:solidFill>
                <a:latin typeface="Chaparral Pro Light" panose="02060403030505090203" pitchFamily="18" charset="-94"/>
              </a:rPr>
              <a:t>Gök cisimlerinin uzaklığını ölçmek için gök biliminde</a:t>
            </a:r>
          </a:p>
          <a:p>
            <a:pPr algn="ctr"/>
            <a:r>
              <a:rPr lang="tr-TR" sz="2000" b="1" dirty="0">
                <a:solidFill>
                  <a:schemeClr val="tx1">
                    <a:lumMod val="95000"/>
                    <a:lumOff val="5000"/>
                  </a:schemeClr>
                </a:solidFill>
                <a:latin typeface="Chaparral Pro Light" panose="02060403030505090203" pitchFamily="18" charset="-94"/>
              </a:rPr>
              <a:t>ışık yılı kullanılır. Işık yılı ışığın bir yılda kat ettiği yoldur ve yaklaşık 10 trilyon kilometredir.</a:t>
            </a:r>
          </a:p>
          <a:p>
            <a:pPr algn="ctr"/>
            <a:br>
              <a:rPr lang="tr-TR" sz="2000" b="1" dirty="0">
                <a:solidFill>
                  <a:schemeClr val="tx1">
                    <a:lumMod val="95000"/>
                    <a:lumOff val="5000"/>
                  </a:schemeClr>
                </a:solidFill>
                <a:latin typeface="Chaparral Pro Light" panose="02060403030505090203" pitchFamily="18" charset="-94"/>
              </a:rPr>
            </a:br>
            <a:r>
              <a:rPr lang="tr-TR" sz="2000" b="1" dirty="0">
                <a:solidFill>
                  <a:schemeClr val="tx1">
                    <a:lumMod val="95000"/>
                    <a:lumOff val="5000"/>
                  </a:schemeClr>
                </a:solidFill>
                <a:latin typeface="Chaparral Pro Light" panose="02060403030505090203" pitchFamily="18" charset="-94"/>
              </a:rPr>
              <a:t>Güneşe en yakın yıldız olan </a:t>
            </a:r>
            <a:r>
              <a:rPr lang="tr-TR" sz="2000" b="1" dirty="0" err="1">
                <a:solidFill>
                  <a:schemeClr val="tx1">
                    <a:lumMod val="95000"/>
                    <a:lumOff val="5000"/>
                  </a:schemeClr>
                </a:solidFill>
                <a:latin typeface="Chaparral Pro Light" panose="02060403030505090203" pitchFamily="18" charset="-94"/>
              </a:rPr>
              <a:t>Proxima</a:t>
            </a:r>
            <a:r>
              <a:rPr lang="tr-TR" sz="2000" b="1" dirty="0">
                <a:solidFill>
                  <a:schemeClr val="tx1">
                    <a:lumMod val="95000"/>
                    <a:lumOff val="5000"/>
                  </a:schemeClr>
                </a:solidFill>
                <a:latin typeface="Chaparral Pro Light" panose="02060403030505090203" pitchFamily="18" charset="-94"/>
              </a:rPr>
              <a:t> </a:t>
            </a:r>
            <a:r>
              <a:rPr lang="tr-TR" sz="2000" b="1" dirty="0" err="1">
                <a:solidFill>
                  <a:schemeClr val="tx1">
                    <a:lumMod val="95000"/>
                    <a:lumOff val="5000"/>
                  </a:schemeClr>
                </a:solidFill>
                <a:latin typeface="Chaparral Pro Light" panose="02060403030505090203" pitchFamily="18" charset="-94"/>
              </a:rPr>
              <a:t>Centauri</a:t>
            </a:r>
            <a:r>
              <a:rPr lang="tr-TR" sz="2000" b="1" dirty="0">
                <a:solidFill>
                  <a:schemeClr val="tx1">
                    <a:lumMod val="95000"/>
                    <a:lumOff val="5000"/>
                  </a:schemeClr>
                </a:solidFill>
                <a:latin typeface="Chaparral Pro Light" panose="02060403030505090203" pitchFamily="18" charset="-94"/>
              </a:rPr>
              <a:t> Güneş’ten 4,2 ışık yılı uzaklıktadır.</a:t>
            </a:r>
          </a:p>
        </p:txBody>
      </p:sp>
      <p:sp>
        <p:nvSpPr>
          <p:cNvPr id="3" name="Dikdörtgen: Köşeleri Yuvarlatılmış 2">
            <a:extLst>
              <a:ext uri="{FF2B5EF4-FFF2-40B4-BE49-F238E27FC236}">
                <a16:creationId xmlns:a16="http://schemas.microsoft.com/office/drawing/2014/main" id="{409422C6-F915-4DCD-B42B-6F1A5C8C93F3}"/>
              </a:ext>
            </a:extLst>
          </p:cNvPr>
          <p:cNvSpPr/>
          <p:nvPr/>
        </p:nvSpPr>
        <p:spPr>
          <a:xfrm>
            <a:off x="5860873" y="1608004"/>
            <a:ext cx="6236219" cy="1691787"/>
          </a:xfrm>
          <a:prstGeom prst="roundRect">
            <a:avLst/>
          </a:prstGeom>
          <a:solidFill>
            <a:srgbClr val="2A6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Chaparral Pro Light" panose="02060403030505090203" pitchFamily="18" charset="-94"/>
              </a:rPr>
              <a:t>YILDIZLARIN BÜYÜKLÜKLERİ</a:t>
            </a:r>
          </a:p>
          <a:p>
            <a:pPr algn="ctr"/>
            <a:endParaRPr lang="tr-TR" dirty="0">
              <a:latin typeface="Chaparral Pro Light" panose="02060403030505090203" pitchFamily="18" charset="-94"/>
            </a:endParaRPr>
          </a:p>
          <a:p>
            <a:pPr algn="ctr"/>
            <a:r>
              <a:rPr lang="tr-TR" dirty="0">
                <a:latin typeface="Chaparral Pro Light" panose="02060403030505090203" pitchFamily="18" charset="-94"/>
              </a:rPr>
              <a:t>Yıldızlar küçükten büyüğe doğru Beyaz Cüce, Nötron Yıldızı, Kırmızı Dev ve Kırmızı </a:t>
            </a:r>
            <a:r>
              <a:rPr lang="tr-TR" dirty="0" err="1">
                <a:latin typeface="Chaparral Pro Light" panose="02060403030505090203" pitchFamily="18" charset="-94"/>
              </a:rPr>
              <a:t>Üstdev</a:t>
            </a:r>
            <a:r>
              <a:rPr lang="tr-TR" dirty="0">
                <a:latin typeface="Chaparral Pro Light" panose="02060403030505090203" pitchFamily="18" charset="-94"/>
              </a:rPr>
              <a:t> olarak</a:t>
            </a:r>
          </a:p>
          <a:p>
            <a:pPr algn="ctr"/>
            <a:r>
              <a:rPr lang="tr-TR" dirty="0">
                <a:latin typeface="Chaparral Pro Light" panose="02060403030505090203" pitchFamily="18" charset="-94"/>
              </a:rPr>
              <a:t>sıralanır.</a:t>
            </a:r>
          </a:p>
        </p:txBody>
      </p:sp>
      <p:sp>
        <p:nvSpPr>
          <p:cNvPr id="8" name="Yuvarlatılmış Dikdörtgen 8">
            <a:extLst>
              <a:ext uri="{FF2B5EF4-FFF2-40B4-BE49-F238E27FC236}">
                <a16:creationId xmlns:a16="http://schemas.microsoft.com/office/drawing/2014/main" id="{F781390E-7F91-433B-97EC-BED94AFE7381}"/>
              </a:ext>
            </a:extLst>
          </p:cNvPr>
          <p:cNvSpPr/>
          <p:nvPr/>
        </p:nvSpPr>
        <p:spPr>
          <a:xfrm>
            <a:off x="5905219" y="4102700"/>
            <a:ext cx="1080000" cy="1080000"/>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Yuvarlatılmış Dikdörtgen 8">
            <a:extLst>
              <a:ext uri="{FF2B5EF4-FFF2-40B4-BE49-F238E27FC236}">
                <a16:creationId xmlns:a16="http://schemas.microsoft.com/office/drawing/2014/main" id="{C2DD9845-1937-4CCD-88E8-D85AB014582C}"/>
              </a:ext>
            </a:extLst>
          </p:cNvPr>
          <p:cNvSpPr/>
          <p:nvPr/>
        </p:nvSpPr>
        <p:spPr>
          <a:xfrm>
            <a:off x="7095095" y="3922700"/>
            <a:ext cx="1440000" cy="1440000"/>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 name="Yuvarlatılmış Dikdörtgen 8">
            <a:extLst>
              <a:ext uri="{FF2B5EF4-FFF2-40B4-BE49-F238E27FC236}">
                <a16:creationId xmlns:a16="http://schemas.microsoft.com/office/drawing/2014/main" id="{010FBED4-2957-4B98-99A1-0795B974199C}"/>
              </a:ext>
            </a:extLst>
          </p:cNvPr>
          <p:cNvSpPr/>
          <p:nvPr/>
        </p:nvSpPr>
        <p:spPr>
          <a:xfrm>
            <a:off x="10264972" y="3832700"/>
            <a:ext cx="1800000" cy="1620000"/>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Yuvarlatılmış Dikdörtgen 8">
            <a:extLst>
              <a:ext uri="{FF2B5EF4-FFF2-40B4-BE49-F238E27FC236}">
                <a16:creationId xmlns:a16="http://schemas.microsoft.com/office/drawing/2014/main" id="{9A230656-77A9-45AD-9BC0-5C8DFC743E2A}"/>
              </a:ext>
            </a:extLst>
          </p:cNvPr>
          <p:cNvSpPr/>
          <p:nvPr/>
        </p:nvSpPr>
        <p:spPr>
          <a:xfrm>
            <a:off x="8591964" y="3832700"/>
            <a:ext cx="1620000" cy="1620000"/>
          </a:xfrm>
          <a:prstGeom prst="round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3" name="Yuvarlatılmış Dikdörtgen 18">
            <a:extLst>
              <a:ext uri="{FF2B5EF4-FFF2-40B4-BE49-F238E27FC236}">
                <a16:creationId xmlns:a16="http://schemas.microsoft.com/office/drawing/2014/main" id="{E47D1D31-7A28-4C52-AC29-62FA1DCDBBCB}"/>
              </a:ext>
            </a:extLst>
          </p:cNvPr>
          <p:cNvSpPr/>
          <p:nvPr/>
        </p:nvSpPr>
        <p:spPr>
          <a:xfrm>
            <a:off x="5977219" y="5654244"/>
            <a:ext cx="936000" cy="540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latin typeface="Chaparral Pro Light" panose="02060403030505090203" pitchFamily="18" charset="-94"/>
              </a:rPr>
              <a:t>Beyaz Cüce</a:t>
            </a:r>
          </a:p>
        </p:txBody>
      </p:sp>
      <p:sp>
        <p:nvSpPr>
          <p:cNvPr id="14" name="Yuvarlatılmış Dikdörtgen 17">
            <a:extLst>
              <a:ext uri="{FF2B5EF4-FFF2-40B4-BE49-F238E27FC236}">
                <a16:creationId xmlns:a16="http://schemas.microsoft.com/office/drawing/2014/main" id="{2A67D891-6FA0-460E-BDA3-C85446AD5890}"/>
              </a:ext>
            </a:extLst>
          </p:cNvPr>
          <p:cNvSpPr/>
          <p:nvPr/>
        </p:nvSpPr>
        <p:spPr>
          <a:xfrm>
            <a:off x="7095095" y="5646471"/>
            <a:ext cx="1440000" cy="540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latin typeface="Chaparral Pro Light" panose="02060403030505090203" pitchFamily="18" charset="-94"/>
              </a:rPr>
              <a:t>Nötron Yıldızı</a:t>
            </a:r>
          </a:p>
        </p:txBody>
      </p:sp>
      <p:sp>
        <p:nvSpPr>
          <p:cNvPr id="15" name="Yuvarlatılmış Dikdörtgen 17">
            <a:extLst>
              <a:ext uri="{FF2B5EF4-FFF2-40B4-BE49-F238E27FC236}">
                <a16:creationId xmlns:a16="http://schemas.microsoft.com/office/drawing/2014/main" id="{BDEDD3BD-4C69-428E-9835-54B4BFBEC5B7}"/>
              </a:ext>
            </a:extLst>
          </p:cNvPr>
          <p:cNvSpPr/>
          <p:nvPr/>
        </p:nvSpPr>
        <p:spPr>
          <a:xfrm>
            <a:off x="8591964" y="5646471"/>
            <a:ext cx="1620000" cy="540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latin typeface="Chaparral Pro Light" panose="02060403030505090203" pitchFamily="18" charset="-94"/>
              </a:rPr>
              <a:t>Kırmızı Dev</a:t>
            </a:r>
          </a:p>
        </p:txBody>
      </p:sp>
      <p:sp>
        <p:nvSpPr>
          <p:cNvPr id="16" name="Yuvarlatılmış Dikdörtgen 17">
            <a:extLst>
              <a:ext uri="{FF2B5EF4-FFF2-40B4-BE49-F238E27FC236}">
                <a16:creationId xmlns:a16="http://schemas.microsoft.com/office/drawing/2014/main" id="{EB494E6C-ADB1-4E0D-A97C-A189549A7D6A}"/>
              </a:ext>
            </a:extLst>
          </p:cNvPr>
          <p:cNvSpPr/>
          <p:nvPr/>
        </p:nvSpPr>
        <p:spPr>
          <a:xfrm>
            <a:off x="10354972" y="5646471"/>
            <a:ext cx="1620000" cy="540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latin typeface="Chaparral Pro Light" panose="02060403030505090203" pitchFamily="18" charset="-94"/>
              </a:rPr>
              <a:t>Kırmızı </a:t>
            </a:r>
            <a:br>
              <a:rPr lang="tr-TR" b="1" dirty="0">
                <a:latin typeface="Chaparral Pro Light" panose="02060403030505090203" pitchFamily="18" charset="-94"/>
              </a:rPr>
            </a:br>
            <a:r>
              <a:rPr lang="tr-TR" b="1" dirty="0">
                <a:latin typeface="Chaparral Pro Light" panose="02060403030505090203" pitchFamily="18" charset="-94"/>
              </a:rPr>
              <a:t>Üst Dev</a:t>
            </a:r>
          </a:p>
        </p:txBody>
      </p:sp>
      <p:pic>
        <p:nvPicPr>
          <p:cNvPr id="17" name="Grafik 16" descr="Oynat">
            <a:extLst>
              <a:ext uri="{FF2B5EF4-FFF2-40B4-BE49-F238E27FC236}">
                <a16:creationId xmlns:a16="http://schemas.microsoft.com/office/drawing/2014/main" id="{3A7F6C7A-13BD-4FDE-AC0C-531CE71D2A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8377245" y="5562528"/>
            <a:ext cx="407090" cy="707886"/>
          </a:xfrm>
          <a:prstGeom prst="rect">
            <a:avLst/>
          </a:prstGeom>
        </p:spPr>
      </p:pic>
      <p:pic>
        <p:nvPicPr>
          <p:cNvPr id="19" name="Grafik 18" descr="Oynat">
            <a:extLst>
              <a:ext uri="{FF2B5EF4-FFF2-40B4-BE49-F238E27FC236}">
                <a16:creationId xmlns:a16="http://schemas.microsoft.com/office/drawing/2014/main" id="{9932DFB6-8CD9-48FE-85F8-69C5B67767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10081927" y="5562528"/>
            <a:ext cx="407090" cy="707886"/>
          </a:xfrm>
          <a:prstGeom prst="rect">
            <a:avLst/>
          </a:prstGeom>
        </p:spPr>
      </p:pic>
      <p:pic>
        <p:nvPicPr>
          <p:cNvPr id="20" name="Grafik 19" descr="Oynat">
            <a:extLst>
              <a:ext uri="{FF2B5EF4-FFF2-40B4-BE49-F238E27FC236}">
                <a16:creationId xmlns:a16="http://schemas.microsoft.com/office/drawing/2014/main" id="{D81A4DAD-EEE9-4BBC-BE10-721CE8A287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6825228" y="5570301"/>
            <a:ext cx="407090" cy="707886"/>
          </a:xfrm>
          <a:prstGeom prst="rect">
            <a:avLst/>
          </a:prstGeom>
        </p:spPr>
      </p:pic>
    </p:spTree>
    <p:extLst>
      <p:ext uri="{BB962C8B-B14F-4D97-AF65-F5344CB8AC3E}">
        <p14:creationId xmlns:p14="http://schemas.microsoft.com/office/powerpoint/2010/main" val="800845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TAKIMYILDIZ</a:t>
            </a:r>
          </a:p>
        </p:txBody>
      </p:sp>
      <p:sp>
        <p:nvSpPr>
          <p:cNvPr id="9" name="Yuvarlatılmış Dikdörtgen 8"/>
          <p:cNvSpPr/>
          <p:nvPr/>
        </p:nvSpPr>
        <p:spPr>
          <a:xfrm>
            <a:off x="187673" y="1608004"/>
            <a:ext cx="8651527" cy="5071092"/>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400" dirty="0">
                <a:latin typeface="Chaparral Pro Light" panose="02060403030505090203" pitchFamily="18" charset="-94"/>
              </a:rPr>
              <a:t>Eski çağlarda yaşayan insanlar yıldızlar hakkında fazla bilgi sahibi değildi. Ancak yıldızların farklı görünümlerinin gözlemlenmesinden çeşitli şekillerde yararlandılar. </a:t>
            </a:r>
          </a:p>
          <a:p>
            <a:pPr marL="342900" indent="-342900">
              <a:buFont typeface="Wingdings" panose="05000000000000000000" pitchFamily="2" charset="2"/>
              <a:buChar char="§"/>
            </a:pPr>
            <a:r>
              <a:rPr lang="tr-TR" sz="2400" dirty="0">
                <a:latin typeface="Chaparral Pro Light" panose="02060403030505090203" pitchFamily="18" charset="-94"/>
              </a:rPr>
              <a:t>Denizciler yollarını yıldızların konumlarını kullanarak buluyordu. </a:t>
            </a:r>
          </a:p>
          <a:p>
            <a:pPr marL="342900" indent="-342900">
              <a:buFont typeface="Wingdings" panose="05000000000000000000" pitchFamily="2" charset="2"/>
              <a:buChar char="§"/>
            </a:pPr>
            <a:r>
              <a:rPr lang="tr-TR" sz="2400" dirty="0">
                <a:latin typeface="Chaparral Pro Light" panose="02060403030505090203" pitchFamily="18" charset="-94"/>
              </a:rPr>
              <a:t>Çiftçiler bazı yıldızların doğuş zamanlarına bakarak ekinlerin ne zaman ekileceğine ve ne zaman hasat yapılacağına karar veriyordu. </a:t>
            </a:r>
          </a:p>
          <a:p>
            <a:endParaRPr lang="tr-TR" sz="2400" dirty="0">
              <a:latin typeface="Chaparral Pro Light" panose="02060403030505090203" pitchFamily="18" charset="-94"/>
            </a:endParaRPr>
          </a:p>
          <a:p>
            <a:r>
              <a:rPr lang="tr-TR" sz="2400" dirty="0">
                <a:latin typeface="Chaparral Pro Light" panose="02060403030505090203" pitchFamily="18" charset="-94"/>
              </a:rPr>
              <a:t>Gökyüzündeki yıldızlar insanlar için günlük yaşamın bir parçasıydı. Gökyüzündeki parlak yıldız kümelerini hayalî çizgilerle birleştirip onları bazı kahramanlara, nesnelere ya da hayvanlara benzeterek adlandırdılar. Bu, yıldızları akılda tutmayı ve gökyüzünde bulmayı kolaylaştırdı. İşte bugün de kullanılan takımyıldız şekilleri ve adları böyle ortaya çıktı.</a:t>
            </a:r>
            <a:endParaRPr lang="tr-TR" sz="2400" dirty="0">
              <a:solidFill>
                <a:schemeClr val="bg1"/>
              </a:solidFill>
              <a:latin typeface="Chaparral Pro Light" panose="02060403030505090203" pitchFamily="18" charset="-94"/>
            </a:endParaRPr>
          </a:p>
        </p:txBody>
      </p:sp>
      <p:sp>
        <p:nvSpPr>
          <p:cNvPr id="4" name="Dikdörtgen: Köşeleri Yuvarlatılmış 3">
            <a:extLst>
              <a:ext uri="{FF2B5EF4-FFF2-40B4-BE49-F238E27FC236}">
                <a16:creationId xmlns:a16="http://schemas.microsoft.com/office/drawing/2014/main" id="{138D5A43-6A62-4263-B64A-34373A236159}"/>
              </a:ext>
            </a:extLst>
          </p:cNvPr>
          <p:cNvSpPr/>
          <p:nvPr/>
        </p:nvSpPr>
        <p:spPr>
          <a:xfrm>
            <a:off x="8984973" y="1608004"/>
            <a:ext cx="3019353" cy="4501248"/>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8" name="Yuvarlatılmış Dikdörtgen 17">
            <a:extLst>
              <a:ext uri="{FF2B5EF4-FFF2-40B4-BE49-F238E27FC236}">
                <a16:creationId xmlns:a16="http://schemas.microsoft.com/office/drawing/2014/main" id="{E27D2688-A226-4FBE-8EF4-5389E0A3BF42}"/>
              </a:ext>
            </a:extLst>
          </p:cNvPr>
          <p:cNvSpPr/>
          <p:nvPr/>
        </p:nvSpPr>
        <p:spPr>
          <a:xfrm>
            <a:off x="9234649" y="6184791"/>
            <a:ext cx="2520000" cy="432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latin typeface="Chaparral Pro Light" panose="02060403030505090203" pitchFamily="18" charset="-94"/>
              </a:rPr>
              <a:t>Orion (avcı)</a:t>
            </a:r>
          </a:p>
        </p:txBody>
      </p:sp>
    </p:spTree>
    <p:extLst>
      <p:ext uri="{BB962C8B-B14F-4D97-AF65-F5344CB8AC3E}">
        <p14:creationId xmlns:p14="http://schemas.microsoft.com/office/powerpoint/2010/main" val="2704309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TAKIMYILDIZ</a:t>
            </a:r>
          </a:p>
        </p:txBody>
      </p:sp>
      <p:sp>
        <p:nvSpPr>
          <p:cNvPr id="4" name="Dikdörtgen: Köşeleri Yuvarlatılmış 3">
            <a:extLst>
              <a:ext uri="{FF2B5EF4-FFF2-40B4-BE49-F238E27FC236}">
                <a16:creationId xmlns:a16="http://schemas.microsoft.com/office/drawing/2014/main" id="{138D5A43-6A62-4263-B64A-34373A236159}"/>
              </a:ext>
            </a:extLst>
          </p:cNvPr>
          <p:cNvSpPr/>
          <p:nvPr/>
        </p:nvSpPr>
        <p:spPr>
          <a:xfrm>
            <a:off x="119267" y="1601378"/>
            <a:ext cx="2952000" cy="468000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Dikdörtgen: Köşeleri Yuvarlatılmış 5">
            <a:extLst>
              <a:ext uri="{FF2B5EF4-FFF2-40B4-BE49-F238E27FC236}">
                <a16:creationId xmlns:a16="http://schemas.microsoft.com/office/drawing/2014/main" id="{89A4981B-DFD9-45B4-8F3F-6BE277304B56}"/>
              </a:ext>
            </a:extLst>
          </p:cNvPr>
          <p:cNvSpPr/>
          <p:nvPr/>
        </p:nvSpPr>
        <p:spPr>
          <a:xfrm>
            <a:off x="3134138" y="1574874"/>
            <a:ext cx="2952000" cy="4680000"/>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Dikdörtgen: Köşeleri Yuvarlatılmış 7">
            <a:extLst>
              <a:ext uri="{FF2B5EF4-FFF2-40B4-BE49-F238E27FC236}">
                <a16:creationId xmlns:a16="http://schemas.microsoft.com/office/drawing/2014/main" id="{0332A3E7-9444-414B-9A08-E4029C93778C}"/>
              </a:ext>
            </a:extLst>
          </p:cNvPr>
          <p:cNvSpPr/>
          <p:nvPr/>
        </p:nvSpPr>
        <p:spPr>
          <a:xfrm>
            <a:off x="6149008" y="1574874"/>
            <a:ext cx="2952000" cy="4680000"/>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Dikdörtgen: Köşeleri Yuvarlatılmış 9">
            <a:extLst>
              <a:ext uri="{FF2B5EF4-FFF2-40B4-BE49-F238E27FC236}">
                <a16:creationId xmlns:a16="http://schemas.microsoft.com/office/drawing/2014/main" id="{7F900F73-1074-43DE-8BEA-BC96331D9398}"/>
              </a:ext>
            </a:extLst>
          </p:cNvPr>
          <p:cNvSpPr/>
          <p:nvPr/>
        </p:nvSpPr>
        <p:spPr>
          <a:xfrm>
            <a:off x="9159396" y="1574874"/>
            <a:ext cx="2952000" cy="4680000"/>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 name="Yuvarlatılmış Dikdörtgen 18">
            <a:extLst>
              <a:ext uri="{FF2B5EF4-FFF2-40B4-BE49-F238E27FC236}">
                <a16:creationId xmlns:a16="http://schemas.microsoft.com/office/drawing/2014/main" id="{AECE93C8-3044-46E1-89BD-22C0CE71128B}"/>
              </a:ext>
            </a:extLst>
          </p:cNvPr>
          <p:cNvSpPr/>
          <p:nvPr/>
        </p:nvSpPr>
        <p:spPr>
          <a:xfrm>
            <a:off x="223034" y="6296931"/>
            <a:ext cx="2520000" cy="432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latin typeface="Chaparral Pro Light" panose="02060403030505090203" pitchFamily="18" charset="-94"/>
              </a:rPr>
              <a:t>Büyükayı</a:t>
            </a:r>
          </a:p>
        </p:txBody>
      </p:sp>
      <p:sp>
        <p:nvSpPr>
          <p:cNvPr id="12" name="Yuvarlatılmış Dikdörtgen 17">
            <a:extLst>
              <a:ext uri="{FF2B5EF4-FFF2-40B4-BE49-F238E27FC236}">
                <a16:creationId xmlns:a16="http://schemas.microsoft.com/office/drawing/2014/main" id="{54EE3A2F-79D1-4A6F-B868-B8448E55438E}"/>
              </a:ext>
            </a:extLst>
          </p:cNvPr>
          <p:cNvSpPr/>
          <p:nvPr/>
        </p:nvSpPr>
        <p:spPr>
          <a:xfrm>
            <a:off x="3170138" y="6281378"/>
            <a:ext cx="2520000" cy="432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latin typeface="Chaparral Pro Light" panose="02060403030505090203" pitchFamily="18" charset="-94"/>
              </a:rPr>
              <a:t>Büyük Köpek</a:t>
            </a:r>
          </a:p>
        </p:txBody>
      </p:sp>
      <p:sp>
        <p:nvSpPr>
          <p:cNvPr id="13" name="Yuvarlatılmış Dikdörtgen 17">
            <a:extLst>
              <a:ext uri="{FF2B5EF4-FFF2-40B4-BE49-F238E27FC236}">
                <a16:creationId xmlns:a16="http://schemas.microsoft.com/office/drawing/2014/main" id="{ED3DD95F-347A-4391-A272-7EB8B4E82DBA}"/>
              </a:ext>
            </a:extLst>
          </p:cNvPr>
          <p:cNvSpPr/>
          <p:nvPr/>
        </p:nvSpPr>
        <p:spPr>
          <a:xfrm>
            <a:off x="6184346" y="6290305"/>
            <a:ext cx="2520000" cy="432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latin typeface="Chaparral Pro Light" panose="02060403030505090203" pitchFamily="18" charset="-94"/>
              </a:rPr>
              <a:t>Kartal</a:t>
            </a:r>
          </a:p>
        </p:txBody>
      </p:sp>
      <p:sp>
        <p:nvSpPr>
          <p:cNvPr id="15" name="Yuvarlatılmış Dikdörtgen 17">
            <a:extLst>
              <a:ext uri="{FF2B5EF4-FFF2-40B4-BE49-F238E27FC236}">
                <a16:creationId xmlns:a16="http://schemas.microsoft.com/office/drawing/2014/main" id="{80930500-DB72-4068-8059-CCDCC08EC64F}"/>
              </a:ext>
            </a:extLst>
          </p:cNvPr>
          <p:cNvSpPr/>
          <p:nvPr/>
        </p:nvSpPr>
        <p:spPr>
          <a:xfrm>
            <a:off x="9375396" y="6281378"/>
            <a:ext cx="2520000" cy="432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latin typeface="Chaparral Pro Light" panose="02060403030505090203" pitchFamily="18" charset="-94"/>
              </a:rPr>
              <a:t>Boğa</a:t>
            </a:r>
          </a:p>
        </p:txBody>
      </p:sp>
    </p:spTree>
    <p:extLst>
      <p:ext uri="{BB962C8B-B14F-4D97-AF65-F5344CB8AC3E}">
        <p14:creationId xmlns:p14="http://schemas.microsoft.com/office/powerpoint/2010/main" val="1021356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TAKIMYILDIZ</a:t>
            </a:r>
          </a:p>
        </p:txBody>
      </p:sp>
      <p:sp>
        <p:nvSpPr>
          <p:cNvPr id="10" name="Dikdörtgen: Köşeleri Yuvarlatılmış 9">
            <a:extLst>
              <a:ext uri="{FF2B5EF4-FFF2-40B4-BE49-F238E27FC236}">
                <a16:creationId xmlns:a16="http://schemas.microsoft.com/office/drawing/2014/main" id="{7F900F73-1074-43DE-8BEA-BC96331D9398}"/>
              </a:ext>
            </a:extLst>
          </p:cNvPr>
          <p:cNvSpPr/>
          <p:nvPr/>
        </p:nvSpPr>
        <p:spPr>
          <a:xfrm>
            <a:off x="80605" y="1601377"/>
            <a:ext cx="9001401" cy="4938907"/>
          </a:xfrm>
          <a:prstGeom prst="round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Yuvarlatılmış Dikdörtgen 17">
            <a:extLst>
              <a:ext uri="{FF2B5EF4-FFF2-40B4-BE49-F238E27FC236}">
                <a16:creationId xmlns:a16="http://schemas.microsoft.com/office/drawing/2014/main" id="{54EE3A2F-79D1-4A6F-B868-B8448E55438E}"/>
              </a:ext>
            </a:extLst>
          </p:cNvPr>
          <p:cNvSpPr/>
          <p:nvPr/>
        </p:nvSpPr>
        <p:spPr>
          <a:xfrm>
            <a:off x="9221492" y="1601377"/>
            <a:ext cx="2889902" cy="4938906"/>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dirty="0">
              <a:latin typeface="Chaparral Pro Light" panose="02060403030505090203" pitchFamily="18" charset="-94"/>
            </a:endParaRPr>
          </a:p>
          <a:p>
            <a:pPr algn="ctr"/>
            <a:r>
              <a:rPr lang="tr-TR" dirty="0">
                <a:latin typeface="Chaparral Pro Light" panose="02060403030505090203" pitchFamily="18" charset="-94"/>
              </a:rPr>
              <a:t>BAZI TAKIMYILDIZLARI</a:t>
            </a:r>
          </a:p>
          <a:p>
            <a:pPr algn="ctr"/>
            <a:r>
              <a:rPr lang="tr-TR" b="1" dirty="0">
                <a:latin typeface="Chaparral Pro Light" panose="02060403030505090203" pitchFamily="18" charset="-94"/>
              </a:rPr>
              <a:t>Avcı </a:t>
            </a:r>
          </a:p>
          <a:p>
            <a:pPr algn="ctr"/>
            <a:r>
              <a:rPr lang="tr-TR" b="1" dirty="0">
                <a:latin typeface="Chaparral Pro Light" panose="02060403030505090203" pitchFamily="18" charset="-94"/>
              </a:rPr>
              <a:t>Büyük Köpek </a:t>
            </a:r>
          </a:p>
          <a:p>
            <a:pPr algn="ctr"/>
            <a:r>
              <a:rPr lang="tr-TR" b="1" dirty="0">
                <a:latin typeface="Chaparral Pro Light" panose="02060403030505090203" pitchFamily="18" charset="-94"/>
              </a:rPr>
              <a:t>Boğa </a:t>
            </a:r>
          </a:p>
          <a:p>
            <a:pPr algn="ctr"/>
            <a:r>
              <a:rPr lang="tr-TR" b="1" dirty="0">
                <a:latin typeface="Chaparral Pro Light" panose="02060403030505090203" pitchFamily="18" charset="-94"/>
              </a:rPr>
              <a:t>Büyük Ayı</a:t>
            </a:r>
          </a:p>
          <a:p>
            <a:pPr algn="ctr"/>
            <a:r>
              <a:rPr lang="tr-TR" b="1" dirty="0">
                <a:latin typeface="Chaparral Pro Light" panose="02060403030505090203" pitchFamily="18" charset="-94"/>
              </a:rPr>
              <a:t>Küçük Ayı</a:t>
            </a:r>
          </a:p>
          <a:p>
            <a:pPr algn="ctr"/>
            <a:r>
              <a:rPr lang="tr-TR" b="1" dirty="0">
                <a:latin typeface="Chaparral Pro Light" panose="02060403030505090203" pitchFamily="18" charset="-94"/>
              </a:rPr>
              <a:t>Kartal </a:t>
            </a:r>
          </a:p>
          <a:p>
            <a:pPr algn="ctr"/>
            <a:r>
              <a:rPr lang="tr-TR" b="1" dirty="0">
                <a:latin typeface="Chaparral Pro Light" panose="02060403030505090203" pitchFamily="18" charset="-94"/>
              </a:rPr>
              <a:t>Akrep </a:t>
            </a:r>
          </a:p>
          <a:p>
            <a:pPr algn="ctr"/>
            <a:r>
              <a:rPr lang="tr-TR" b="1" dirty="0">
                <a:latin typeface="Chaparral Pro Light" panose="02060403030505090203" pitchFamily="18" charset="-94"/>
              </a:rPr>
              <a:t>Çoban </a:t>
            </a:r>
          </a:p>
          <a:p>
            <a:pPr algn="ctr"/>
            <a:r>
              <a:rPr lang="tr-TR" b="1" dirty="0">
                <a:latin typeface="Chaparral Pro Light" panose="02060403030505090203" pitchFamily="18" charset="-94"/>
              </a:rPr>
              <a:t>Yay </a:t>
            </a:r>
          </a:p>
          <a:p>
            <a:pPr algn="ctr"/>
            <a:r>
              <a:rPr lang="tr-TR" b="1" dirty="0">
                <a:latin typeface="Chaparral Pro Light" panose="02060403030505090203" pitchFamily="18" charset="-94"/>
              </a:rPr>
              <a:t>Ejderha </a:t>
            </a:r>
          </a:p>
          <a:p>
            <a:pPr algn="ctr"/>
            <a:r>
              <a:rPr lang="tr-TR" b="1" dirty="0">
                <a:latin typeface="Chaparral Pro Light" panose="02060403030505090203" pitchFamily="18" charset="-94"/>
              </a:rPr>
              <a:t>Kral </a:t>
            </a:r>
          </a:p>
          <a:p>
            <a:pPr algn="ctr"/>
            <a:r>
              <a:rPr lang="tr-TR" b="1" dirty="0">
                <a:latin typeface="Chaparral Pro Light" panose="02060403030505090203" pitchFamily="18" charset="-94"/>
              </a:rPr>
              <a:t>Yılan </a:t>
            </a:r>
          </a:p>
          <a:p>
            <a:pPr algn="ctr"/>
            <a:r>
              <a:rPr lang="tr-TR" b="1" dirty="0">
                <a:latin typeface="Chaparral Pro Light" panose="02060403030505090203" pitchFamily="18" charset="-94"/>
              </a:rPr>
              <a:t>Kova </a:t>
            </a:r>
          </a:p>
          <a:p>
            <a:pPr algn="ctr"/>
            <a:r>
              <a:rPr lang="tr-TR" b="1" dirty="0">
                <a:latin typeface="Chaparral Pro Light" panose="02060403030505090203" pitchFamily="18" charset="-94"/>
              </a:rPr>
              <a:t>Başak</a:t>
            </a:r>
          </a:p>
          <a:p>
            <a:pPr algn="ctr"/>
            <a:endParaRPr lang="tr-TR" sz="1600" b="1" dirty="0">
              <a:latin typeface="Chaparral Pro Light" panose="02060403030505090203" pitchFamily="18" charset="-94"/>
            </a:endParaRPr>
          </a:p>
        </p:txBody>
      </p:sp>
    </p:spTree>
    <p:extLst>
      <p:ext uri="{BB962C8B-B14F-4D97-AF65-F5344CB8AC3E}">
        <p14:creationId xmlns:p14="http://schemas.microsoft.com/office/powerpoint/2010/main" val="876824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GALAKSİ (GÖKADA)</a:t>
            </a:r>
          </a:p>
        </p:txBody>
      </p:sp>
      <p:sp>
        <p:nvSpPr>
          <p:cNvPr id="10" name="Dikdörtgen: Köşeleri Yuvarlatılmış 9">
            <a:extLst>
              <a:ext uri="{FF2B5EF4-FFF2-40B4-BE49-F238E27FC236}">
                <a16:creationId xmlns:a16="http://schemas.microsoft.com/office/drawing/2014/main" id="{7F900F73-1074-43DE-8BEA-BC96331D9398}"/>
              </a:ext>
            </a:extLst>
          </p:cNvPr>
          <p:cNvSpPr/>
          <p:nvPr/>
        </p:nvSpPr>
        <p:spPr>
          <a:xfrm>
            <a:off x="80606" y="1601377"/>
            <a:ext cx="7436072" cy="4938907"/>
          </a:xfrm>
          <a:prstGeom prst="round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Yuvarlatılmış Dikdörtgen 17">
            <a:extLst>
              <a:ext uri="{FF2B5EF4-FFF2-40B4-BE49-F238E27FC236}">
                <a16:creationId xmlns:a16="http://schemas.microsoft.com/office/drawing/2014/main" id="{54EE3A2F-79D1-4A6F-B868-B8448E55438E}"/>
              </a:ext>
            </a:extLst>
          </p:cNvPr>
          <p:cNvSpPr/>
          <p:nvPr/>
        </p:nvSpPr>
        <p:spPr>
          <a:xfrm>
            <a:off x="7640664" y="1601377"/>
            <a:ext cx="4470730" cy="4938906"/>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a:latin typeface="Chaparral Pro Light" panose="02060403030505090203" pitchFamily="18" charset="-94"/>
              </a:rPr>
              <a:t>Gaz ve toz bulutlarının, diğer gök cisimlerinin, milyarlarca yıldızın bir araya gelmesiyle oluşan sisteme GALAKSİ (GÖK ADA) denir. </a:t>
            </a:r>
          </a:p>
          <a:p>
            <a:pPr algn="ctr"/>
            <a:endParaRPr lang="tr-TR" sz="2000" dirty="0">
              <a:latin typeface="Chaparral Pro Light" panose="02060403030505090203" pitchFamily="18" charset="-94"/>
            </a:endParaRPr>
          </a:p>
          <a:p>
            <a:pPr algn="ctr"/>
            <a:r>
              <a:rPr lang="tr-TR" sz="2000" dirty="0">
                <a:latin typeface="Chaparral Pro Light" panose="02060403030505090203" pitchFamily="18" charset="-94"/>
              </a:rPr>
              <a:t>Güneş sistemi, Samanyolu </a:t>
            </a:r>
            <a:r>
              <a:rPr lang="tr-TR" sz="2000" dirty="0" err="1">
                <a:latin typeface="Chaparral Pro Light" panose="02060403030505090203" pitchFamily="18" charset="-94"/>
              </a:rPr>
              <a:t>Galaksisi’nde</a:t>
            </a:r>
            <a:r>
              <a:rPr lang="tr-TR" sz="2000" dirty="0">
                <a:latin typeface="Chaparral Pro Light" panose="02060403030505090203" pitchFamily="18" charset="-94"/>
              </a:rPr>
              <a:t> yer alır. İnsanlar yüzyıllar boyunca Samanyolu </a:t>
            </a:r>
            <a:r>
              <a:rPr lang="tr-TR" sz="2000" dirty="0" err="1">
                <a:latin typeface="Chaparral Pro Light" panose="02060403030505090203" pitchFamily="18" charset="-94"/>
              </a:rPr>
              <a:t>Galaksisi’nin</a:t>
            </a:r>
            <a:r>
              <a:rPr lang="tr-TR" sz="2000" dirty="0">
                <a:latin typeface="Chaparral Pro Light" panose="02060403030505090203" pitchFamily="18" charset="-94"/>
              </a:rPr>
              <a:t> tüm evren olduğunu düşünmüştür.</a:t>
            </a:r>
          </a:p>
          <a:p>
            <a:pPr algn="ctr"/>
            <a:endParaRPr lang="tr-TR" sz="2000" dirty="0">
              <a:latin typeface="Chaparral Pro Light" panose="02060403030505090203" pitchFamily="18" charset="-94"/>
            </a:endParaRPr>
          </a:p>
          <a:p>
            <a:pPr algn="ctr"/>
            <a:r>
              <a:rPr lang="tr-TR" sz="2000" dirty="0">
                <a:latin typeface="Chaparral Pro Light" panose="02060403030505090203" pitchFamily="18" charset="-94"/>
              </a:rPr>
              <a:t>Gök bilimci </a:t>
            </a:r>
            <a:r>
              <a:rPr lang="tr-TR" sz="2000" dirty="0" err="1">
                <a:latin typeface="Chaparral Pro Light" panose="02060403030505090203" pitchFamily="18" charset="-94"/>
              </a:rPr>
              <a:t>Edwin</a:t>
            </a:r>
            <a:r>
              <a:rPr lang="tr-TR" sz="2000" dirty="0">
                <a:latin typeface="Chaparral Pro Light" panose="02060403030505090203" pitchFamily="18" charset="-94"/>
              </a:rPr>
              <a:t> Hubble Samanyolu </a:t>
            </a:r>
            <a:r>
              <a:rPr lang="tr-TR" sz="2000" dirty="0" err="1">
                <a:latin typeface="Chaparral Pro Light" panose="02060403030505090203" pitchFamily="18" charset="-94"/>
              </a:rPr>
              <a:t>Galaksisi’nin</a:t>
            </a:r>
            <a:r>
              <a:rPr lang="tr-TR" sz="2000" dirty="0">
                <a:latin typeface="Chaparral Pro Light" panose="02060403030505090203" pitchFamily="18" charset="-94"/>
              </a:rPr>
              <a:t> evrendeki tek galaksi olmadığını aralarında uçsuz bucaksız boşluklar bulunan çok sayıda başka galaksilerin olduğunu ortaya koymuştur.</a:t>
            </a:r>
            <a:endParaRPr lang="tr-TR" sz="2000" b="1" dirty="0">
              <a:latin typeface="Chaparral Pro Light" panose="02060403030505090203" pitchFamily="18" charset="-94"/>
            </a:endParaRPr>
          </a:p>
        </p:txBody>
      </p:sp>
    </p:spTree>
    <p:extLst>
      <p:ext uri="{BB962C8B-B14F-4D97-AF65-F5344CB8AC3E}">
        <p14:creationId xmlns:p14="http://schemas.microsoft.com/office/powerpoint/2010/main" val="568787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GALAKSİ (GÖKADA)</a:t>
            </a:r>
          </a:p>
        </p:txBody>
      </p:sp>
      <p:sp>
        <p:nvSpPr>
          <p:cNvPr id="10" name="Dikdörtgen: Köşeleri Yuvarlatılmış 9">
            <a:extLst>
              <a:ext uri="{FF2B5EF4-FFF2-40B4-BE49-F238E27FC236}">
                <a16:creationId xmlns:a16="http://schemas.microsoft.com/office/drawing/2014/main" id="{7F900F73-1074-43DE-8BEA-BC96331D9398}"/>
              </a:ext>
            </a:extLst>
          </p:cNvPr>
          <p:cNvSpPr/>
          <p:nvPr/>
        </p:nvSpPr>
        <p:spPr>
          <a:xfrm>
            <a:off x="144372" y="1740348"/>
            <a:ext cx="3600000" cy="1980000"/>
          </a:xfrm>
          <a:prstGeom prst="round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Yuvarlatılmış Dikdörtgen 17">
            <a:extLst>
              <a:ext uri="{FF2B5EF4-FFF2-40B4-BE49-F238E27FC236}">
                <a16:creationId xmlns:a16="http://schemas.microsoft.com/office/drawing/2014/main" id="{54EE3A2F-79D1-4A6F-B868-B8448E55438E}"/>
              </a:ext>
            </a:extLst>
          </p:cNvPr>
          <p:cNvSpPr/>
          <p:nvPr/>
        </p:nvSpPr>
        <p:spPr>
          <a:xfrm>
            <a:off x="7640664" y="1601377"/>
            <a:ext cx="4470730" cy="4938906"/>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a:latin typeface="Chaparral Pro Light" panose="02060403030505090203" pitchFamily="18" charset="-94"/>
              </a:rPr>
              <a:t>Samanyolu Galaksisi ’ne yapısal olarak</a:t>
            </a:r>
          </a:p>
          <a:p>
            <a:pPr algn="ctr"/>
            <a:r>
              <a:rPr lang="tr-TR" sz="2000" dirty="0">
                <a:latin typeface="Chaparral Pro Light" panose="02060403030505090203" pitchFamily="18" charset="-94"/>
              </a:rPr>
              <a:t>benzeyen ve Samanyolu’nun en yakınında bulunan Andromeda Galaksisidir. </a:t>
            </a:r>
          </a:p>
          <a:p>
            <a:pPr algn="ctr"/>
            <a:endParaRPr lang="tr-TR" sz="2000" dirty="0">
              <a:latin typeface="Chaparral Pro Light" panose="02060403030505090203" pitchFamily="18" charset="-94"/>
            </a:endParaRPr>
          </a:p>
          <a:p>
            <a:pPr algn="ctr"/>
            <a:r>
              <a:rPr lang="tr-TR" sz="2000" dirty="0">
                <a:latin typeface="Chaparral Pro Light" panose="02060403030505090203" pitchFamily="18" charset="-94"/>
              </a:rPr>
              <a:t>Andromeda Galaksisi şekil bakımından sarmal yapıdadır. </a:t>
            </a:r>
          </a:p>
          <a:p>
            <a:pPr algn="ctr"/>
            <a:r>
              <a:rPr lang="tr-TR" sz="2000" dirty="0">
                <a:latin typeface="Chaparral Pro Light" panose="02060403030505090203" pitchFamily="18" charset="-94"/>
              </a:rPr>
              <a:t>Şekil bakımından dört tür galaksi vardır:</a:t>
            </a:r>
          </a:p>
          <a:p>
            <a:pPr marL="457200" indent="-457200">
              <a:buFont typeface="+mj-lt"/>
              <a:buAutoNum type="arabicPeriod"/>
            </a:pPr>
            <a:r>
              <a:rPr lang="tr-TR" sz="2000" b="1" dirty="0">
                <a:latin typeface="Chaparral Pro Light" panose="02060403030505090203" pitchFamily="18" charset="-94"/>
              </a:rPr>
              <a:t> Sarmal Galaksi</a:t>
            </a:r>
          </a:p>
          <a:p>
            <a:pPr marL="457200" indent="-457200">
              <a:buFont typeface="+mj-lt"/>
              <a:buAutoNum type="arabicPeriod"/>
            </a:pPr>
            <a:r>
              <a:rPr lang="tr-TR" sz="2000" b="1" dirty="0">
                <a:latin typeface="Chaparral Pro Light" panose="02060403030505090203" pitchFamily="18" charset="-94"/>
              </a:rPr>
              <a:t>Çubuklu Sarmal Galaksi</a:t>
            </a:r>
          </a:p>
          <a:p>
            <a:pPr marL="457200" indent="-457200">
              <a:buFont typeface="+mj-lt"/>
              <a:buAutoNum type="arabicPeriod"/>
            </a:pPr>
            <a:r>
              <a:rPr lang="tr-TR" sz="2000" b="1" dirty="0">
                <a:latin typeface="Chaparral Pro Light" panose="02060403030505090203" pitchFamily="18" charset="-94"/>
              </a:rPr>
              <a:t> Eliptik Galaksi  </a:t>
            </a:r>
          </a:p>
          <a:p>
            <a:pPr marL="457200" indent="-457200">
              <a:buFont typeface="+mj-lt"/>
              <a:buAutoNum type="arabicPeriod"/>
            </a:pPr>
            <a:r>
              <a:rPr lang="tr-TR" sz="2000" b="1" dirty="0">
                <a:latin typeface="Chaparral Pro Light" panose="02060403030505090203" pitchFamily="18" charset="-94"/>
              </a:rPr>
              <a:t>Düzensiz Galaksi</a:t>
            </a:r>
          </a:p>
        </p:txBody>
      </p:sp>
      <p:sp>
        <p:nvSpPr>
          <p:cNvPr id="5" name="Dikdörtgen: Köşeleri Yuvarlatılmış 4">
            <a:extLst>
              <a:ext uri="{FF2B5EF4-FFF2-40B4-BE49-F238E27FC236}">
                <a16:creationId xmlns:a16="http://schemas.microsoft.com/office/drawing/2014/main" id="{6D99963E-38B6-423B-92BA-6C1F815A2387}"/>
              </a:ext>
            </a:extLst>
          </p:cNvPr>
          <p:cNvSpPr/>
          <p:nvPr/>
        </p:nvSpPr>
        <p:spPr>
          <a:xfrm>
            <a:off x="3892518" y="1740348"/>
            <a:ext cx="3600000" cy="1980000"/>
          </a:xfrm>
          <a:prstGeom prst="roundRect">
            <a:avLst/>
          </a:prstGeom>
          <a:blipFill dpi="0" rotWithShape="1">
            <a:blip r:embed="rId3"/>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Dikdörtgen: Köşeleri Yuvarlatılmış 5">
            <a:extLst>
              <a:ext uri="{FF2B5EF4-FFF2-40B4-BE49-F238E27FC236}">
                <a16:creationId xmlns:a16="http://schemas.microsoft.com/office/drawing/2014/main" id="{DCDBA65F-E3DE-4F93-BB32-E2D55C4C8CFA}"/>
              </a:ext>
            </a:extLst>
          </p:cNvPr>
          <p:cNvSpPr/>
          <p:nvPr/>
        </p:nvSpPr>
        <p:spPr>
          <a:xfrm>
            <a:off x="144372" y="4240791"/>
            <a:ext cx="3600000" cy="1980000"/>
          </a:xfrm>
          <a:prstGeom prst="roundRect">
            <a:avLst/>
          </a:prstGeom>
          <a:blipFill dpi="0" rotWithShape="1">
            <a:blip r:embed="rId4"/>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Dikdörtgen: Köşeleri Yuvarlatılmış 7">
            <a:extLst>
              <a:ext uri="{FF2B5EF4-FFF2-40B4-BE49-F238E27FC236}">
                <a16:creationId xmlns:a16="http://schemas.microsoft.com/office/drawing/2014/main" id="{0FDCDCEC-02BE-4FC7-9D49-67964040F300}"/>
              </a:ext>
            </a:extLst>
          </p:cNvPr>
          <p:cNvSpPr/>
          <p:nvPr/>
        </p:nvSpPr>
        <p:spPr>
          <a:xfrm>
            <a:off x="3892518" y="4240791"/>
            <a:ext cx="3600000" cy="1980000"/>
          </a:xfrm>
          <a:prstGeom prst="roundRect">
            <a:avLst/>
          </a:prstGeom>
          <a:blipFill dpi="0" rotWithShape="1">
            <a:blip r:embed="rId5"/>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Yuvarlatılmış Dikdörtgen 18">
            <a:extLst>
              <a:ext uri="{FF2B5EF4-FFF2-40B4-BE49-F238E27FC236}">
                <a16:creationId xmlns:a16="http://schemas.microsoft.com/office/drawing/2014/main" id="{22DDDE3B-B521-4590-B791-05E0CEFAC681}"/>
              </a:ext>
            </a:extLst>
          </p:cNvPr>
          <p:cNvSpPr/>
          <p:nvPr/>
        </p:nvSpPr>
        <p:spPr>
          <a:xfrm>
            <a:off x="684372" y="3720348"/>
            <a:ext cx="2520000" cy="432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latin typeface="Chaparral Pro Light" panose="02060403030505090203" pitchFamily="18" charset="-94"/>
              </a:rPr>
              <a:t>SARMAL</a:t>
            </a:r>
          </a:p>
        </p:txBody>
      </p:sp>
      <p:sp>
        <p:nvSpPr>
          <p:cNvPr id="11" name="Yuvarlatılmış Dikdörtgen 17">
            <a:extLst>
              <a:ext uri="{FF2B5EF4-FFF2-40B4-BE49-F238E27FC236}">
                <a16:creationId xmlns:a16="http://schemas.microsoft.com/office/drawing/2014/main" id="{38746996-163B-4663-B2DF-EE4C2BF754F9}"/>
              </a:ext>
            </a:extLst>
          </p:cNvPr>
          <p:cNvSpPr/>
          <p:nvPr/>
        </p:nvSpPr>
        <p:spPr>
          <a:xfrm>
            <a:off x="4432518" y="3720348"/>
            <a:ext cx="2520000" cy="432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latin typeface="Chaparral Pro Light" panose="02060403030505090203" pitchFamily="18" charset="-94"/>
              </a:rPr>
              <a:t>ÇUBUKLU SARMAL</a:t>
            </a:r>
          </a:p>
        </p:txBody>
      </p:sp>
      <p:sp>
        <p:nvSpPr>
          <p:cNvPr id="13" name="Yuvarlatılmış Dikdörtgen 17">
            <a:extLst>
              <a:ext uri="{FF2B5EF4-FFF2-40B4-BE49-F238E27FC236}">
                <a16:creationId xmlns:a16="http://schemas.microsoft.com/office/drawing/2014/main" id="{5B0C731C-7398-40E0-9F1E-5321BDD0BB90}"/>
              </a:ext>
            </a:extLst>
          </p:cNvPr>
          <p:cNvSpPr/>
          <p:nvPr/>
        </p:nvSpPr>
        <p:spPr>
          <a:xfrm>
            <a:off x="684372" y="6220791"/>
            <a:ext cx="2520000" cy="432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latin typeface="Chaparral Pro Light" panose="02060403030505090203" pitchFamily="18" charset="-94"/>
              </a:rPr>
              <a:t>ELİPTİK</a:t>
            </a:r>
          </a:p>
        </p:txBody>
      </p:sp>
      <p:sp>
        <p:nvSpPr>
          <p:cNvPr id="14" name="Yuvarlatılmış Dikdörtgen 17">
            <a:extLst>
              <a:ext uri="{FF2B5EF4-FFF2-40B4-BE49-F238E27FC236}">
                <a16:creationId xmlns:a16="http://schemas.microsoft.com/office/drawing/2014/main" id="{766BDCEF-DEA5-41D4-980B-2C3D46947A7D}"/>
              </a:ext>
            </a:extLst>
          </p:cNvPr>
          <p:cNvSpPr/>
          <p:nvPr/>
        </p:nvSpPr>
        <p:spPr>
          <a:xfrm>
            <a:off x="4432518" y="6220791"/>
            <a:ext cx="2520000" cy="432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latin typeface="Chaparral Pro Light" panose="02060403030505090203" pitchFamily="18" charset="-94"/>
              </a:rPr>
              <a:t>DÜZENSİZ</a:t>
            </a:r>
          </a:p>
        </p:txBody>
      </p:sp>
    </p:spTree>
    <p:extLst>
      <p:ext uri="{BB962C8B-B14F-4D97-AF65-F5344CB8AC3E}">
        <p14:creationId xmlns:p14="http://schemas.microsoft.com/office/powerpoint/2010/main" val="479221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GALAKSİ (GÖKADA)</a:t>
            </a:r>
          </a:p>
        </p:txBody>
      </p:sp>
      <p:sp>
        <p:nvSpPr>
          <p:cNvPr id="10" name="Dikdörtgen: Köşeleri Yuvarlatılmış 9">
            <a:extLst>
              <a:ext uri="{FF2B5EF4-FFF2-40B4-BE49-F238E27FC236}">
                <a16:creationId xmlns:a16="http://schemas.microsoft.com/office/drawing/2014/main" id="{7F900F73-1074-43DE-8BEA-BC96331D9398}"/>
              </a:ext>
            </a:extLst>
          </p:cNvPr>
          <p:cNvSpPr/>
          <p:nvPr/>
        </p:nvSpPr>
        <p:spPr>
          <a:xfrm>
            <a:off x="144372" y="1740348"/>
            <a:ext cx="3600000" cy="1980000"/>
          </a:xfrm>
          <a:prstGeom prst="round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Yuvarlatılmış Dikdörtgen 17">
            <a:extLst>
              <a:ext uri="{FF2B5EF4-FFF2-40B4-BE49-F238E27FC236}">
                <a16:creationId xmlns:a16="http://schemas.microsoft.com/office/drawing/2014/main" id="{54EE3A2F-79D1-4A6F-B868-B8448E55438E}"/>
              </a:ext>
            </a:extLst>
          </p:cNvPr>
          <p:cNvSpPr/>
          <p:nvPr/>
        </p:nvSpPr>
        <p:spPr>
          <a:xfrm>
            <a:off x="7640664" y="1601377"/>
            <a:ext cx="4470730" cy="4938906"/>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a:latin typeface="Chaparral Pro Light" panose="02060403030505090203" pitchFamily="18" charset="-94"/>
              </a:rPr>
              <a:t>Bize en yakın galaksi, Andromeda Galaksisidir.</a:t>
            </a:r>
          </a:p>
          <a:p>
            <a:pPr algn="ctr"/>
            <a:endParaRPr lang="tr-TR" sz="2000" dirty="0">
              <a:latin typeface="Chaparral Pro Light" panose="02060403030505090203" pitchFamily="18" charset="-94"/>
            </a:endParaRPr>
          </a:p>
          <a:p>
            <a:pPr algn="ctr"/>
            <a:r>
              <a:rPr lang="tr-TR" sz="2000" dirty="0" err="1">
                <a:latin typeface="Chaparral Pro Light" panose="02060403030505090203" pitchFamily="18" charset="-94"/>
              </a:rPr>
              <a:t>Magellan</a:t>
            </a:r>
            <a:r>
              <a:rPr lang="tr-TR" sz="2000" dirty="0">
                <a:latin typeface="Chaparral Pro Light" panose="02060403030505090203" pitchFamily="18" charset="-94"/>
              </a:rPr>
              <a:t>, Andromeda, Karina, Samanyolu, </a:t>
            </a:r>
            <a:r>
              <a:rPr lang="tr-TR" sz="2000" dirty="0" err="1">
                <a:latin typeface="Chaparral Pro Light" panose="02060403030505090203" pitchFamily="18" charset="-94"/>
              </a:rPr>
              <a:t>Sombrero</a:t>
            </a:r>
            <a:r>
              <a:rPr lang="tr-TR" sz="2000" dirty="0">
                <a:latin typeface="Chaparral Pro Light" panose="02060403030505090203" pitchFamily="18" charset="-94"/>
              </a:rPr>
              <a:t> Galaksilere örnek verilebilir.</a:t>
            </a:r>
          </a:p>
          <a:p>
            <a:pPr algn="ctr"/>
            <a:endParaRPr lang="tr-TR" sz="2000" dirty="0">
              <a:latin typeface="Chaparral Pro Light" panose="02060403030505090203" pitchFamily="18" charset="-94"/>
            </a:endParaRPr>
          </a:p>
          <a:p>
            <a:pPr algn="ctr"/>
            <a:r>
              <a:rPr lang="tr-TR" sz="2000" dirty="0">
                <a:latin typeface="Chaparral Pro Light" panose="02060403030505090203" pitchFamily="18" charset="-94"/>
              </a:rPr>
              <a:t>Samanyolu galaksisi 100 bin ışık yılı çapındadır.</a:t>
            </a:r>
          </a:p>
          <a:p>
            <a:pPr algn="ctr"/>
            <a:endParaRPr lang="tr-TR" sz="2000" dirty="0">
              <a:latin typeface="Chaparral Pro Light" panose="02060403030505090203" pitchFamily="18" charset="-94"/>
            </a:endParaRPr>
          </a:p>
          <a:p>
            <a:pPr algn="ctr"/>
            <a:r>
              <a:rPr lang="tr-TR" sz="2000" dirty="0">
                <a:latin typeface="Chaparral Pro Light" panose="02060403030505090203" pitchFamily="18" charset="-94"/>
              </a:rPr>
              <a:t>Güneş sistemimiz Samanyolu galaksisinin avcı kolundadır.</a:t>
            </a:r>
            <a:endParaRPr lang="tr-TR" sz="2000" b="1" dirty="0">
              <a:latin typeface="Chaparral Pro Light" panose="02060403030505090203" pitchFamily="18" charset="-94"/>
            </a:endParaRPr>
          </a:p>
        </p:txBody>
      </p:sp>
      <p:sp>
        <p:nvSpPr>
          <p:cNvPr id="5" name="Dikdörtgen: Köşeleri Yuvarlatılmış 4">
            <a:extLst>
              <a:ext uri="{FF2B5EF4-FFF2-40B4-BE49-F238E27FC236}">
                <a16:creationId xmlns:a16="http://schemas.microsoft.com/office/drawing/2014/main" id="{6D99963E-38B6-423B-92BA-6C1F815A2387}"/>
              </a:ext>
            </a:extLst>
          </p:cNvPr>
          <p:cNvSpPr/>
          <p:nvPr/>
        </p:nvSpPr>
        <p:spPr>
          <a:xfrm>
            <a:off x="3892518" y="1740348"/>
            <a:ext cx="3600000" cy="1980000"/>
          </a:xfrm>
          <a:prstGeom prst="roundRect">
            <a:avLst/>
          </a:prstGeom>
          <a:blipFill dpi="0" rotWithShape="1">
            <a:blip r:embed="rId3"/>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Dikdörtgen: Köşeleri Yuvarlatılmış 5">
            <a:extLst>
              <a:ext uri="{FF2B5EF4-FFF2-40B4-BE49-F238E27FC236}">
                <a16:creationId xmlns:a16="http://schemas.microsoft.com/office/drawing/2014/main" id="{DCDBA65F-E3DE-4F93-BB32-E2D55C4C8CFA}"/>
              </a:ext>
            </a:extLst>
          </p:cNvPr>
          <p:cNvSpPr/>
          <p:nvPr/>
        </p:nvSpPr>
        <p:spPr>
          <a:xfrm>
            <a:off x="144372" y="4240791"/>
            <a:ext cx="3600000" cy="1980000"/>
          </a:xfrm>
          <a:prstGeom prst="roundRect">
            <a:avLst/>
          </a:prstGeom>
          <a:blipFill dpi="0" rotWithShape="1">
            <a:blip r:embed="rId4"/>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Dikdörtgen: Köşeleri Yuvarlatılmış 7">
            <a:extLst>
              <a:ext uri="{FF2B5EF4-FFF2-40B4-BE49-F238E27FC236}">
                <a16:creationId xmlns:a16="http://schemas.microsoft.com/office/drawing/2014/main" id="{0FDCDCEC-02BE-4FC7-9D49-67964040F300}"/>
              </a:ext>
            </a:extLst>
          </p:cNvPr>
          <p:cNvSpPr/>
          <p:nvPr/>
        </p:nvSpPr>
        <p:spPr>
          <a:xfrm>
            <a:off x="3892518" y="4240791"/>
            <a:ext cx="3600000" cy="1980000"/>
          </a:xfrm>
          <a:prstGeom prst="roundRect">
            <a:avLst/>
          </a:prstGeom>
          <a:blipFill dpi="0" rotWithShape="1">
            <a:blip r:embed="rId5"/>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Yuvarlatılmış Dikdörtgen 18">
            <a:extLst>
              <a:ext uri="{FF2B5EF4-FFF2-40B4-BE49-F238E27FC236}">
                <a16:creationId xmlns:a16="http://schemas.microsoft.com/office/drawing/2014/main" id="{22DDDE3B-B521-4590-B791-05E0CEFAC681}"/>
              </a:ext>
            </a:extLst>
          </p:cNvPr>
          <p:cNvSpPr/>
          <p:nvPr/>
        </p:nvSpPr>
        <p:spPr>
          <a:xfrm>
            <a:off x="684372" y="3720348"/>
            <a:ext cx="2520000" cy="432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latin typeface="Chaparral Pro Light" panose="02060403030505090203" pitchFamily="18" charset="-94"/>
              </a:rPr>
              <a:t>SAMANYOLU</a:t>
            </a:r>
          </a:p>
        </p:txBody>
      </p:sp>
      <p:sp>
        <p:nvSpPr>
          <p:cNvPr id="11" name="Yuvarlatılmış Dikdörtgen 17">
            <a:extLst>
              <a:ext uri="{FF2B5EF4-FFF2-40B4-BE49-F238E27FC236}">
                <a16:creationId xmlns:a16="http://schemas.microsoft.com/office/drawing/2014/main" id="{38746996-163B-4663-B2DF-EE4C2BF754F9}"/>
              </a:ext>
            </a:extLst>
          </p:cNvPr>
          <p:cNvSpPr/>
          <p:nvPr/>
        </p:nvSpPr>
        <p:spPr>
          <a:xfrm>
            <a:off x="4432518" y="3720348"/>
            <a:ext cx="2520000" cy="432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latin typeface="Chaparral Pro Light" panose="02060403030505090203" pitchFamily="18" charset="-94"/>
              </a:rPr>
              <a:t>ANDROMEDA</a:t>
            </a:r>
          </a:p>
        </p:txBody>
      </p:sp>
      <p:sp>
        <p:nvSpPr>
          <p:cNvPr id="13" name="Yuvarlatılmış Dikdörtgen 17">
            <a:extLst>
              <a:ext uri="{FF2B5EF4-FFF2-40B4-BE49-F238E27FC236}">
                <a16:creationId xmlns:a16="http://schemas.microsoft.com/office/drawing/2014/main" id="{5B0C731C-7398-40E0-9F1E-5321BDD0BB90}"/>
              </a:ext>
            </a:extLst>
          </p:cNvPr>
          <p:cNvSpPr/>
          <p:nvPr/>
        </p:nvSpPr>
        <p:spPr>
          <a:xfrm>
            <a:off x="684372" y="6220791"/>
            <a:ext cx="2520000" cy="432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latin typeface="Chaparral Pro Light" panose="02060403030505090203" pitchFamily="18" charset="-94"/>
              </a:rPr>
              <a:t>SOMBRERO</a:t>
            </a:r>
          </a:p>
        </p:txBody>
      </p:sp>
      <p:sp>
        <p:nvSpPr>
          <p:cNvPr id="14" name="Yuvarlatılmış Dikdörtgen 17">
            <a:extLst>
              <a:ext uri="{FF2B5EF4-FFF2-40B4-BE49-F238E27FC236}">
                <a16:creationId xmlns:a16="http://schemas.microsoft.com/office/drawing/2014/main" id="{766BDCEF-DEA5-41D4-980B-2C3D46947A7D}"/>
              </a:ext>
            </a:extLst>
          </p:cNvPr>
          <p:cNvSpPr/>
          <p:nvPr/>
        </p:nvSpPr>
        <p:spPr>
          <a:xfrm>
            <a:off x="4432518" y="6220791"/>
            <a:ext cx="2520000" cy="432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latin typeface="Chaparral Pro Light" panose="02060403030505090203" pitchFamily="18" charset="-94"/>
              </a:rPr>
              <a:t>MAGELLAN</a:t>
            </a:r>
          </a:p>
        </p:txBody>
      </p:sp>
    </p:spTree>
    <p:extLst>
      <p:ext uri="{BB962C8B-B14F-4D97-AF65-F5344CB8AC3E}">
        <p14:creationId xmlns:p14="http://schemas.microsoft.com/office/powerpoint/2010/main" val="4195238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GALAKSİ (GÖKADA)</a:t>
            </a:r>
          </a:p>
        </p:txBody>
      </p:sp>
      <p:sp>
        <p:nvSpPr>
          <p:cNvPr id="12" name="Yuvarlatılmış Dikdörtgen 17">
            <a:extLst>
              <a:ext uri="{FF2B5EF4-FFF2-40B4-BE49-F238E27FC236}">
                <a16:creationId xmlns:a16="http://schemas.microsoft.com/office/drawing/2014/main" id="{54EE3A2F-79D1-4A6F-B868-B8448E55438E}"/>
              </a:ext>
            </a:extLst>
          </p:cNvPr>
          <p:cNvSpPr/>
          <p:nvPr/>
        </p:nvSpPr>
        <p:spPr>
          <a:xfrm>
            <a:off x="5104108" y="1631347"/>
            <a:ext cx="6767594" cy="259969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latin typeface="Chaparral Pro Light" panose="02060403030505090203" pitchFamily="18" charset="-94"/>
              </a:rPr>
              <a:t>Dünya’nın da içinde bulunduğu Güneş sistemi, Samanyolu Galaksisinin Avcı (Orion) kolu üzerinde bulunur.</a:t>
            </a:r>
          </a:p>
        </p:txBody>
      </p:sp>
      <p:sp>
        <p:nvSpPr>
          <p:cNvPr id="15" name="Dikdörtgen: Katlanmış Köşe 14">
            <a:extLst>
              <a:ext uri="{FF2B5EF4-FFF2-40B4-BE49-F238E27FC236}">
                <a16:creationId xmlns:a16="http://schemas.microsoft.com/office/drawing/2014/main" id="{5AE7E815-8F89-45B3-B4A8-F1950B5F1781}"/>
              </a:ext>
            </a:extLst>
          </p:cNvPr>
          <p:cNvSpPr/>
          <p:nvPr/>
        </p:nvSpPr>
        <p:spPr>
          <a:xfrm>
            <a:off x="80607" y="1631347"/>
            <a:ext cx="4677374" cy="2785670"/>
          </a:xfrm>
          <a:prstGeom prst="foldedCorner">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000" b="1" dirty="0">
              <a:solidFill>
                <a:schemeClr val="tx1">
                  <a:lumMod val="95000"/>
                  <a:lumOff val="5000"/>
                </a:schemeClr>
              </a:solidFill>
              <a:latin typeface="Chaparral Pro Light" panose="02060403030505090203" pitchFamily="18" charset="-94"/>
            </a:endParaRPr>
          </a:p>
          <a:p>
            <a:pPr algn="ctr"/>
            <a:r>
              <a:rPr lang="tr-TR" sz="3600" b="1" dirty="0">
                <a:solidFill>
                  <a:schemeClr val="tx1">
                    <a:lumMod val="95000"/>
                    <a:lumOff val="5000"/>
                  </a:schemeClr>
                </a:solidFill>
                <a:latin typeface="Chaparral Pro Light" panose="02060403030505090203" pitchFamily="18" charset="-94"/>
              </a:rPr>
              <a:t>Uzay; </a:t>
            </a:r>
            <a:r>
              <a:rPr lang="tr-TR" sz="2400" dirty="0">
                <a:solidFill>
                  <a:schemeClr val="tx1">
                    <a:lumMod val="95000"/>
                    <a:lumOff val="5000"/>
                  </a:schemeClr>
                </a:solidFill>
                <a:latin typeface="Chaparral Pro Light" panose="02060403030505090203" pitchFamily="18" charset="-94"/>
              </a:rPr>
              <a:t>Dünya atmosferi dışında</a:t>
            </a:r>
          </a:p>
          <a:p>
            <a:pPr algn="ctr"/>
            <a:r>
              <a:rPr lang="tr-TR" sz="2400" dirty="0">
                <a:solidFill>
                  <a:schemeClr val="tx1">
                    <a:lumMod val="95000"/>
                    <a:lumOff val="5000"/>
                  </a:schemeClr>
                </a:solidFill>
                <a:latin typeface="Chaparral Pro Light" panose="02060403030505090203" pitchFamily="18" charset="-94"/>
              </a:rPr>
              <a:t>kalan bütün astronomik cisimleri, her türlü madde ve enerjiyi içine alan üç boyutlu alandır. </a:t>
            </a:r>
          </a:p>
          <a:p>
            <a:pPr algn="ctr"/>
            <a:r>
              <a:rPr lang="tr-TR" sz="3600" b="1" dirty="0">
                <a:solidFill>
                  <a:schemeClr val="tx1">
                    <a:lumMod val="95000"/>
                    <a:lumOff val="5000"/>
                  </a:schemeClr>
                </a:solidFill>
                <a:latin typeface="Chaparral Pro Light" panose="02060403030505090203" pitchFamily="18" charset="-94"/>
              </a:rPr>
              <a:t>Evren</a:t>
            </a:r>
            <a:r>
              <a:rPr lang="tr-TR" sz="2400" b="1" dirty="0">
                <a:solidFill>
                  <a:schemeClr val="tx1">
                    <a:lumMod val="95000"/>
                    <a:lumOff val="5000"/>
                  </a:schemeClr>
                </a:solidFill>
                <a:latin typeface="Chaparral Pro Light" panose="02060403030505090203" pitchFamily="18" charset="-94"/>
              </a:rPr>
              <a:t> </a:t>
            </a:r>
            <a:r>
              <a:rPr lang="tr-TR" sz="2400" dirty="0">
                <a:solidFill>
                  <a:schemeClr val="tx1">
                    <a:lumMod val="95000"/>
                    <a:lumOff val="5000"/>
                  </a:schemeClr>
                </a:solidFill>
                <a:latin typeface="Chaparral Pro Light" panose="02060403030505090203" pitchFamily="18" charset="-94"/>
              </a:rPr>
              <a:t>ise Dünya ve bütün uzayı kapsar.</a:t>
            </a:r>
          </a:p>
        </p:txBody>
      </p:sp>
      <p:sp>
        <p:nvSpPr>
          <p:cNvPr id="16" name="Dikdörtgen: Köşeleri Yuvarlatılmış 15">
            <a:extLst>
              <a:ext uri="{FF2B5EF4-FFF2-40B4-BE49-F238E27FC236}">
                <a16:creationId xmlns:a16="http://schemas.microsoft.com/office/drawing/2014/main" id="{5A5EA683-7F5C-4BCD-A29D-19502952572D}"/>
              </a:ext>
            </a:extLst>
          </p:cNvPr>
          <p:cNvSpPr/>
          <p:nvPr/>
        </p:nvSpPr>
        <p:spPr>
          <a:xfrm>
            <a:off x="961423" y="4503159"/>
            <a:ext cx="2288862" cy="1749299"/>
          </a:xfrm>
          <a:prstGeom prst="round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7" name="Yuvarlatılmış Dikdörtgen 18">
            <a:extLst>
              <a:ext uri="{FF2B5EF4-FFF2-40B4-BE49-F238E27FC236}">
                <a16:creationId xmlns:a16="http://schemas.microsoft.com/office/drawing/2014/main" id="{45ED917C-233D-4955-94A2-BA62D8C5BD0C}"/>
              </a:ext>
            </a:extLst>
          </p:cNvPr>
          <p:cNvSpPr/>
          <p:nvPr/>
        </p:nvSpPr>
        <p:spPr>
          <a:xfrm>
            <a:off x="770958" y="6338603"/>
            <a:ext cx="2669792" cy="381665"/>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latin typeface="Chaparral Pro Light" panose="02060403030505090203" pitchFamily="18" charset="-94"/>
              </a:rPr>
              <a:t>SAMANYOLU GALAKSİSİ</a:t>
            </a:r>
          </a:p>
        </p:txBody>
      </p:sp>
      <p:sp>
        <p:nvSpPr>
          <p:cNvPr id="18" name="Dikdörtgen: Köşeleri Yuvarlatılmış 17">
            <a:extLst>
              <a:ext uri="{FF2B5EF4-FFF2-40B4-BE49-F238E27FC236}">
                <a16:creationId xmlns:a16="http://schemas.microsoft.com/office/drawing/2014/main" id="{790B932D-4AD0-4E4C-B7BE-409E403CF4E3}"/>
              </a:ext>
            </a:extLst>
          </p:cNvPr>
          <p:cNvSpPr/>
          <p:nvPr/>
        </p:nvSpPr>
        <p:spPr>
          <a:xfrm>
            <a:off x="3871146" y="4503160"/>
            <a:ext cx="2288862" cy="1749299"/>
          </a:xfrm>
          <a:prstGeom prst="roundRect">
            <a:avLst/>
          </a:prstGeom>
          <a:blipFill dpi="0" rotWithShape="1">
            <a:blip r:embed="rId3"/>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9" name="Dikdörtgen: Köşeleri Yuvarlatılmış 18">
            <a:extLst>
              <a:ext uri="{FF2B5EF4-FFF2-40B4-BE49-F238E27FC236}">
                <a16:creationId xmlns:a16="http://schemas.microsoft.com/office/drawing/2014/main" id="{27A5C5C1-5C6E-49E4-9999-0319D71C0183}"/>
              </a:ext>
            </a:extLst>
          </p:cNvPr>
          <p:cNvSpPr/>
          <p:nvPr/>
        </p:nvSpPr>
        <p:spPr>
          <a:xfrm>
            <a:off x="6780869" y="4525619"/>
            <a:ext cx="2288862" cy="1749299"/>
          </a:xfrm>
          <a:prstGeom prst="roundRect">
            <a:avLst/>
          </a:prstGeom>
          <a:blipFill dpi="0" rotWithShape="1">
            <a:blip r:embed="rId4"/>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0" name="Dikdörtgen: Köşeleri Yuvarlatılmış 19">
            <a:extLst>
              <a:ext uri="{FF2B5EF4-FFF2-40B4-BE49-F238E27FC236}">
                <a16:creationId xmlns:a16="http://schemas.microsoft.com/office/drawing/2014/main" id="{3CEB51DD-6D82-4210-B81F-22ACE947578A}"/>
              </a:ext>
            </a:extLst>
          </p:cNvPr>
          <p:cNvSpPr/>
          <p:nvPr/>
        </p:nvSpPr>
        <p:spPr>
          <a:xfrm>
            <a:off x="9581903" y="4525620"/>
            <a:ext cx="2288862" cy="1749299"/>
          </a:xfrm>
          <a:prstGeom prst="roundRect">
            <a:avLst/>
          </a:prstGeom>
          <a:blipFill dpi="0" rotWithShape="1">
            <a:blip r:embed="rId5"/>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1" name="Yuvarlatılmış Dikdörtgen 18">
            <a:extLst>
              <a:ext uri="{FF2B5EF4-FFF2-40B4-BE49-F238E27FC236}">
                <a16:creationId xmlns:a16="http://schemas.microsoft.com/office/drawing/2014/main" id="{3011F130-AEF2-45C8-8ADB-87BF15A90332}"/>
              </a:ext>
            </a:extLst>
          </p:cNvPr>
          <p:cNvSpPr/>
          <p:nvPr/>
        </p:nvSpPr>
        <p:spPr>
          <a:xfrm>
            <a:off x="3680681" y="6338603"/>
            <a:ext cx="2669792" cy="381665"/>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latin typeface="Chaparral Pro Light" panose="02060403030505090203" pitchFamily="18" charset="-94"/>
              </a:rPr>
              <a:t>AVCI KOLU</a:t>
            </a:r>
          </a:p>
        </p:txBody>
      </p:sp>
      <p:sp>
        <p:nvSpPr>
          <p:cNvPr id="22" name="Yuvarlatılmış Dikdörtgen 18">
            <a:extLst>
              <a:ext uri="{FF2B5EF4-FFF2-40B4-BE49-F238E27FC236}">
                <a16:creationId xmlns:a16="http://schemas.microsoft.com/office/drawing/2014/main" id="{D072F962-2BED-4929-BFFD-3913D39781B8}"/>
              </a:ext>
            </a:extLst>
          </p:cNvPr>
          <p:cNvSpPr/>
          <p:nvPr/>
        </p:nvSpPr>
        <p:spPr>
          <a:xfrm>
            <a:off x="6590404" y="6338603"/>
            <a:ext cx="2669792" cy="381665"/>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latin typeface="Chaparral Pro Light" panose="02060403030505090203" pitchFamily="18" charset="-94"/>
              </a:rPr>
              <a:t>GÜNEŞ SİSTEMİ</a:t>
            </a:r>
          </a:p>
        </p:txBody>
      </p:sp>
      <p:sp>
        <p:nvSpPr>
          <p:cNvPr id="23" name="Yuvarlatılmış Dikdörtgen 18">
            <a:extLst>
              <a:ext uri="{FF2B5EF4-FFF2-40B4-BE49-F238E27FC236}">
                <a16:creationId xmlns:a16="http://schemas.microsoft.com/office/drawing/2014/main" id="{FA9BB08E-C8C6-4DD7-BA0D-100FA2C56894}"/>
              </a:ext>
            </a:extLst>
          </p:cNvPr>
          <p:cNvSpPr/>
          <p:nvPr/>
        </p:nvSpPr>
        <p:spPr>
          <a:xfrm>
            <a:off x="9375940" y="6338603"/>
            <a:ext cx="2669792" cy="381665"/>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latin typeface="Chaparral Pro Light" panose="02060403030505090203" pitchFamily="18" charset="-94"/>
              </a:rPr>
              <a:t>AVCI KOLU</a:t>
            </a:r>
          </a:p>
        </p:txBody>
      </p:sp>
      <p:sp>
        <p:nvSpPr>
          <p:cNvPr id="2" name="Ok: Köşeli Çift Ayraç 1">
            <a:extLst>
              <a:ext uri="{FF2B5EF4-FFF2-40B4-BE49-F238E27FC236}">
                <a16:creationId xmlns:a16="http://schemas.microsoft.com/office/drawing/2014/main" id="{CAA132F0-6A91-481C-BEB7-FFA8B0E7D920}"/>
              </a:ext>
            </a:extLst>
          </p:cNvPr>
          <p:cNvSpPr/>
          <p:nvPr/>
        </p:nvSpPr>
        <p:spPr>
          <a:xfrm>
            <a:off x="3315433" y="4499633"/>
            <a:ext cx="490565" cy="1749299"/>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tx1"/>
              </a:solidFill>
            </a:endParaRPr>
          </a:p>
        </p:txBody>
      </p:sp>
      <p:sp>
        <p:nvSpPr>
          <p:cNvPr id="24" name="Ok: Köşeli Çift Ayraç 23">
            <a:extLst>
              <a:ext uri="{FF2B5EF4-FFF2-40B4-BE49-F238E27FC236}">
                <a16:creationId xmlns:a16="http://schemas.microsoft.com/office/drawing/2014/main" id="{791C00F0-8949-4962-89AE-8C1C8644D7FC}"/>
              </a:ext>
            </a:extLst>
          </p:cNvPr>
          <p:cNvSpPr/>
          <p:nvPr/>
        </p:nvSpPr>
        <p:spPr>
          <a:xfrm>
            <a:off x="6238847" y="4499632"/>
            <a:ext cx="490565" cy="1749299"/>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tx1"/>
              </a:solidFill>
            </a:endParaRPr>
          </a:p>
        </p:txBody>
      </p:sp>
      <p:sp>
        <p:nvSpPr>
          <p:cNvPr id="25" name="Ok: Köşeli Çift Ayraç 24">
            <a:extLst>
              <a:ext uri="{FF2B5EF4-FFF2-40B4-BE49-F238E27FC236}">
                <a16:creationId xmlns:a16="http://schemas.microsoft.com/office/drawing/2014/main" id="{C605549D-14AB-43FE-B4A0-68CF95BD8D54}"/>
              </a:ext>
            </a:extLst>
          </p:cNvPr>
          <p:cNvSpPr/>
          <p:nvPr/>
        </p:nvSpPr>
        <p:spPr>
          <a:xfrm>
            <a:off x="9091338" y="4499632"/>
            <a:ext cx="490565" cy="1749299"/>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tx1"/>
              </a:solidFill>
            </a:endParaRPr>
          </a:p>
        </p:txBody>
      </p:sp>
    </p:spTree>
    <p:extLst>
      <p:ext uri="{BB962C8B-B14F-4D97-AF65-F5344CB8AC3E}">
        <p14:creationId xmlns:p14="http://schemas.microsoft.com/office/powerpoint/2010/main" val="2231546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sym typeface="Wingdings" panose="05000000000000000000" pitchFamily="2" charset="2"/>
              </a:rPr>
              <a:t> </a:t>
            </a: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FENDEN HABER </a:t>
            </a: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sym typeface="Wingdings" panose="05000000000000000000" pitchFamily="2" charset="2"/>
              </a:rPr>
              <a:t></a:t>
            </a:r>
            <a:endPar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endParaRPr>
          </a:p>
        </p:txBody>
      </p:sp>
      <p:sp>
        <p:nvSpPr>
          <p:cNvPr id="12" name="Yuvarlatılmış Dikdörtgen 17">
            <a:extLst>
              <a:ext uri="{FF2B5EF4-FFF2-40B4-BE49-F238E27FC236}">
                <a16:creationId xmlns:a16="http://schemas.microsoft.com/office/drawing/2014/main" id="{54EE3A2F-79D1-4A6F-B868-B8448E55438E}"/>
              </a:ext>
            </a:extLst>
          </p:cNvPr>
          <p:cNvSpPr/>
          <p:nvPr/>
        </p:nvSpPr>
        <p:spPr>
          <a:xfrm>
            <a:off x="80606" y="2892447"/>
            <a:ext cx="6955623" cy="3849315"/>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200" b="1" dirty="0">
                <a:latin typeface="Chaparral Pro Light" panose="02060403030505090203" pitchFamily="18" charset="-94"/>
              </a:rPr>
              <a:t>Sosyal medyada gün yüzüne çıkan iddialar kapsamında NASA'nın 12 değil 13 burç olduğunu söylediği öne sürülüyor.</a:t>
            </a:r>
          </a:p>
          <a:p>
            <a:pPr algn="ctr"/>
            <a:endParaRPr lang="tr-TR" sz="2200" b="1" dirty="0">
              <a:latin typeface="Chaparral Pro Light" panose="02060403030505090203" pitchFamily="18" charset="-94"/>
            </a:endParaRPr>
          </a:p>
          <a:p>
            <a:pPr algn="just"/>
            <a:r>
              <a:rPr lang="tr-TR" sz="2200" b="1" dirty="0">
                <a:latin typeface="Chaparral Pro Light" panose="02060403030505090203" pitchFamily="18" charset="-94"/>
              </a:rPr>
              <a:t>Ancak 13 burç olduğu yönündeki iddia yeni ortaya çıkmadı. Astroloji dünyasında uzun süredir tartışılan bu konu, bilinen 12 burcun yanında bir de "</a:t>
            </a:r>
            <a:r>
              <a:rPr lang="tr-TR" sz="2200" b="1" dirty="0" err="1">
                <a:latin typeface="Chaparral Pro Light" panose="02060403030505090203" pitchFamily="18" charset="-94"/>
              </a:rPr>
              <a:t>Ophiuchus</a:t>
            </a:r>
            <a:r>
              <a:rPr lang="tr-TR" sz="2200" b="1" dirty="0">
                <a:latin typeface="Chaparral Pro Light" panose="02060403030505090203" pitchFamily="18" charset="-94"/>
              </a:rPr>
              <a:t>" veya "Yılancı takım </a:t>
            </a:r>
            <a:r>
              <a:rPr lang="tr-TR" sz="2200" b="1" dirty="0" err="1">
                <a:latin typeface="Chaparral Pro Light" panose="02060403030505090203" pitchFamily="18" charset="-94"/>
              </a:rPr>
              <a:t>yıldızı"nın</a:t>
            </a:r>
            <a:r>
              <a:rPr lang="tr-TR" sz="2200" b="1" dirty="0">
                <a:latin typeface="Chaparral Pro Light" panose="02060403030505090203" pitchFamily="18" charset="-94"/>
              </a:rPr>
              <a:t> da sayılması gerekip gerekmediği sorusu etrafında dönüyor.</a:t>
            </a:r>
          </a:p>
        </p:txBody>
      </p:sp>
      <p:sp>
        <p:nvSpPr>
          <p:cNvPr id="15" name="Dikdörtgen: Katlanmış Köşe 14">
            <a:extLst>
              <a:ext uri="{FF2B5EF4-FFF2-40B4-BE49-F238E27FC236}">
                <a16:creationId xmlns:a16="http://schemas.microsoft.com/office/drawing/2014/main" id="{5AE7E815-8F89-45B3-B4A8-F1950B5F1781}"/>
              </a:ext>
            </a:extLst>
          </p:cNvPr>
          <p:cNvSpPr/>
          <p:nvPr/>
        </p:nvSpPr>
        <p:spPr>
          <a:xfrm>
            <a:off x="80607" y="1631347"/>
            <a:ext cx="6955624" cy="1034361"/>
          </a:xfrm>
          <a:prstGeom prst="foldedCorner">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000" b="1" dirty="0">
              <a:solidFill>
                <a:schemeClr val="tx1">
                  <a:lumMod val="95000"/>
                  <a:lumOff val="5000"/>
                </a:schemeClr>
              </a:solidFill>
              <a:latin typeface="Chaparral Pro Light" panose="02060403030505090203" pitchFamily="18" charset="-94"/>
            </a:endParaRPr>
          </a:p>
          <a:p>
            <a:pPr algn="ctr"/>
            <a:r>
              <a:rPr lang="tr-TR" sz="3600" b="1" dirty="0">
                <a:solidFill>
                  <a:schemeClr val="tx1">
                    <a:lumMod val="95000"/>
                    <a:lumOff val="5000"/>
                  </a:schemeClr>
                </a:solidFill>
                <a:latin typeface="Chaparral Pro Light" panose="02060403030505090203" pitchFamily="18" charset="-94"/>
              </a:rPr>
              <a:t>YILAN BURCU OLAN VAR MI?</a:t>
            </a:r>
            <a:endParaRPr lang="tr-TR" sz="2400" dirty="0">
              <a:solidFill>
                <a:schemeClr val="tx1">
                  <a:lumMod val="95000"/>
                  <a:lumOff val="5000"/>
                </a:schemeClr>
              </a:solidFill>
              <a:latin typeface="Chaparral Pro Light" panose="02060403030505090203" pitchFamily="18" charset="-94"/>
            </a:endParaRPr>
          </a:p>
        </p:txBody>
      </p:sp>
      <p:sp>
        <p:nvSpPr>
          <p:cNvPr id="26" name="Yuvarlatılmış Dikdörtgen 17">
            <a:extLst>
              <a:ext uri="{FF2B5EF4-FFF2-40B4-BE49-F238E27FC236}">
                <a16:creationId xmlns:a16="http://schemas.microsoft.com/office/drawing/2014/main" id="{B71F8383-8B85-4589-B7F4-0CBF9DDB180A}"/>
              </a:ext>
            </a:extLst>
          </p:cNvPr>
          <p:cNvSpPr/>
          <p:nvPr/>
        </p:nvSpPr>
        <p:spPr>
          <a:xfrm>
            <a:off x="7283179" y="1631347"/>
            <a:ext cx="4828214" cy="4955433"/>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400" b="1" dirty="0">
                <a:latin typeface="Chaparral Pro Light" panose="02060403030505090203" pitchFamily="18" charset="-94"/>
              </a:rPr>
              <a:t>'Astroloji bilim değil' diyen NASA yılan burcunu bularak burçları değiştirmedi. </a:t>
            </a:r>
          </a:p>
          <a:p>
            <a:pPr algn="just"/>
            <a:br>
              <a:rPr lang="tr-TR" sz="2400" b="1" dirty="0">
                <a:latin typeface="Chaparral Pro Light" panose="02060403030505090203" pitchFamily="18" charset="-94"/>
              </a:rPr>
            </a:br>
            <a:r>
              <a:rPr lang="tr-TR" sz="2200" b="1" dirty="0">
                <a:latin typeface="Chaparral Pro Light" panose="02060403030505090203" pitchFamily="18" charset="-94"/>
              </a:rPr>
              <a:t>NASA; 3 bin yıl önce gökyüzünü 12'ye bölen </a:t>
            </a:r>
            <a:r>
              <a:rPr lang="tr-TR" sz="2200" b="1" dirty="0" err="1">
                <a:latin typeface="Chaparral Pro Light" panose="02060403030505090203" pitchFamily="18" charset="-94"/>
              </a:rPr>
              <a:t>Babillilerin</a:t>
            </a:r>
            <a:r>
              <a:rPr lang="tr-TR" sz="2200" b="1" dirty="0">
                <a:latin typeface="Chaparral Pro Light" panose="02060403030505090203" pitchFamily="18" charset="-94"/>
              </a:rPr>
              <a:t>, varlığından haberdar olmalarına rağmen Yılancı takımyıldızını hesaplamalara katmadıkları belirtiliyor. Aynı yazı başka kültürlerde burçların 24'e kadar çıkabildiğini açıklıyor.</a:t>
            </a:r>
          </a:p>
          <a:p>
            <a:pPr algn="just"/>
            <a:endParaRPr lang="tr-TR" sz="2400" b="1" dirty="0">
              <a:latin typeface="Chaparral Pro Light" panose="02060403030505090203" pitchFamily="18" charset="-94"/>
            </a:endParaRPr>
          </a:p>
          <a:p>
            <a:pPr algn="just"/>
            <a:r>
              <a:rPr lang="tr-TR" sz="1400" b="1" dirty="0">
                <a:latin typeface="Chaparral Pro Light" panose="02060403030505090203" pitchFamily="18" charset="-94"/>
              </a:rPr>
              <a:t>https://tr.euronews.com/2020/07/16/astroloji-bilim-degil-diyen-nasa-y-lan-burcunu-bularak-burclar-degistirmedi</a:t>
            </a:r>
          </a:p>
        </p:txBody>
      </p:sp>
    </p:spTree>
    <p:extLst>
      <p:ext uri="{BB962C8B-B14F-4D97-AF65-F5344CB8AC3E}">
        <p14:creationId xmlns:p14="http://schemas.microsoft.com/office/powerpoint/2010/main" val="840495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Yuvarlatılmış Dikdörtgen 12"/>
          <p:cNvSpPr/>
          <p:nvPr/>
        </p:nvSpPr>
        <p:spPr>
          <a:xfrm>
            <a:off x="82176" y="1640350"/>
            <a:ext cx="5940000" cy="5076000"/>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spcAft>
                <a:spcPts val="1800"/>
              </a:spcAft>
            </a:pPr>
            <a:r>
              <a:rPr lang="tr-TR" sz="2200" dirty="0">
                <a:latin typeface="Chaparral Pro Light" panose="02060403030505090203" pitchFamily="18" charset="-94"/>
              </a:rPr>
              <a:t>Yıldızlar arası boşluklarda yer alan ve bulutu andıran gök cisimlerine </a:t>
            </a:r>
            <a:r>
              <a:rPr lang="tr-TR" sz="2200" b="1" dirty="0">
                <a:latin typeface="Chaparral Pro Light" panose="02060403030505090203" pitchFamily="18" charset="-94"/>
              </a:rPr>
              <a:t>BULUTSU</a:t>
            </a:r>
            <a:r>
              <a:rPr lang="tr-TR" sz="2200" dirty="0">
                <a:latin typeface="Chaparral Pro Light" panose="02060403030505090203" pitchFamily="18" charset="-94"/>
              </a:rPr>
              <a:t> denir.</a:t>
            </a:r>
          </a:p>
          <a:p>
            <a:pPr>
              <a:spcBef>
                <a:spcPts val="1800"/>
              </a:spcBef>
              <a:spcAft>
                <a:spcPts val="1800"/>
              </a:spcAft>
            </a:pPr>
            <a:r>
              <a:rPr lang="tr-TR" sz="2200" dirty="0">
                <a:latin typeface="Chaparral Pro Light" panose="02060403030505090203" pitchFamily="18" charset="-94"/>
              </a:rPr>
              <a:t> Hidrojen gazı, toz ve diğer materyallerden oluşur. Yapısında yıldızlar bulunur ve bu yıldızların ışığıyla görünür hâle gelir. Bulutsular genellikle yıldız oluşum bölgeleri oluşturur. Bulutsulardaki gaz, toz ve diğer materyaller kendi kütlelerinin kütle çekim kuvvetinin etkisiyle yoğunlaşarak kümeleşir. Bu kümeleşme süreci belli bölgelerde yoğunlaşarak yıldızların oluşmasını sağlar.</a:t>
            </a:r>
          </a:p>
        </p:txBody>
      </p:sp>
      <p:sp>
        <p:nvSpPr>
          <p:cNvPr id="3" name="Metin kutusu 2"/>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BULUTSU (NEBULA)</a:t>
            </a:r>
          </a:p>
        </p:txBody>
      </p:sp>
      <p:sp>
        <p:nvSpPr>
          <p:cNvPr id="5" name="Yuvarlatılmış Dikdörtgen 4"/>
          <p:cNvSpPr/>
          <p:nvPr/>
        </p:nvSpPr>
        <p:spPr>
          <a:xfrm>
            <a:off x="6134100" y="1640350"/>
            <a:ext cx="5940000" cy="5076000"/>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957391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sz="2000" b="1" dirty="0">
                <a:solidFill>
                  <a:schemeClr val="tx1">
                    <a:lumMod val="95000"/>
                    <a:lumOff val="5000"/>
                  </a:schemeClr>
                </a:solidFill>
              </a:rPr>
              <a:t>Galip YAVUZARSLAN ©2020</a:t>
            </a:r>
          </a:p>
        </p:txBody>
      </p:sp>
      <p:sp>
        <p:nvSpPr>
          <p:cNvPr id="4" name="Dikdörtgen 3"/>
          <p:cNvSpPr/>
          <p:nvPr/>
        </p:nvSpPr>
        <p:spPr>
          <a:xfrm>
            <a:off x="5872515" y="4268259"/>
            <a:ext cx="4916239" cy="1323439"/>
          </a:xfrm>
          <a:prstGeom prst="rect">
            <a:avLst/>
          </a:prstGeom>
          <a:noFill/>
          <a:effectLst>
            <a:reflection stA="45000" endPos="0" dist="50800" dir="5400000" sy="-100000" algn="bl" rotWithShape="0"/>
          </a:effectLst>
          <a:scene3d>
            <a:camera prst="isometricRightUp">
              <a:rot lat="1243259" lon="19708421" rev="20940144"/>
            </a:camera>
            <a:lightRig rig="threePt" dir="t"/>
          </a:scene3d>
        </p:spPr>
        <p:txBody>
          <a:bodyPr wrap="square" lIns="91440" tIns="45720" rIns="91440" bIns="45720">
            <a:spAutoFit/>
          </a:bodyPr>
          <a:lstStyle/>
          <a:p>
            <a:pPr algn="ctr"/>
            <a:r>
              <a:rPr lang="tr-TR"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sym typeface="Wingdings" panose="05000000000000000000" pitchFamily="2" charset="2"/>
              </a:rPr>
              <a:t> </a:t>
            </a:r>
            <a:r>
              <a:rPr lang="tr-TR"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BİTTİ  </a:t>
            </a:r>
            <a:r>
              <a:rPr lang="tr-TR"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sym typeface="Wingdings" panose="05000000000000000000" pitchFamily="2" charset="2"/>
              </a:rPr>
              <a:t></a:t>
            </a:r>
            <a:endParaRPr lang="tr-TR"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889" y="1047199"/>
            <a:ext cx="4166565" cy="515481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885" y="1993224"/>
            <a:ext cx="4622683" cy="227503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orthographicFront"/>
            <a:lightRig rig="twoPt" dir="t">
              <a:rot lat="0" lon="0" rev="4200000"/>
            </a:lightRig>
          </a:scene3d>
          <a:sp3d prstMaterial="matte">
            <a:bevelT w="0" h="0"/>
            <a:contourClr>
              <a:srgbClr val="FFFFFF"/>
            </a:contourClr>
          </a:sp3d>
        </p:spPr>
      </p:pic>
      <p:sp>
        <p:nvSpPr>
          <p:cNvPr id="7" name="Metin kutusu 6"/>
          <p:cNvSpPr txBox="1"/>
          <p:nvPr/>
        </p:nvSpPr>
        <p:spPr>
          <a:xfrm>
            <a:off x="63564" y="502966"/>
            <a:ext cx="12128436"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TEŞEKKÜRLER</a:t>
            </a:r>
          </a:p>
        </p:txBody>
      </p:sp>
    </p:spTree>
    <p:extLst>
      <p:ext uri="{BB962C8B-B14F-4D97-AF65-F5344CB8AC3E}">
        <p14:creationId xmlns:p14="http://schemas.microsoft.com/office/powerpoint/2010/main" val="325985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Yuvarlatılmış Dikdörtgen 5"/>
          <p:cNvSpPr/>
          <p:nvPr/>
        </p:nvSpPr>
        <p:spPr>
          <a:xfrm>
            <a:off x="2314575" y="2288662"/>
            <a:ext cx="3707601" cy="3779375"/>
          </a:xfrm>
          <a:prstGeom prst="roundRect">
            <a:avLst/>
          </a:prstGeom>
          <a:blipFill dpi="0" rotWithShape="1">
            <a:blip r:embed="rId2">
              <a:alphaModFix amt="2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Yuvarlatılmış Dikdörtgen 4"/>
          <p:cNvSpPr/>
          <p:nvPr/>
        </p:nvSpPr>
        <p:spPr>
          <a:xfrm>
            <a:off x="6134100" y="1640350"/>
            <a:ext cx="5940000" cy="5076000"/>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Yuvarlatılmış Dikdörtgen 12"/>
          <p:cNvSpPr/>
          <p:nvPr/>
        </p:nvSpPr>
        <p:spPr>
          <a:xfrm>
            <a:off x="82176" y="1640350"/>
            <a:ext cx="5940000" cy="5076000"/>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200"/>
              </a:spcBef>
              <a:spcAft>
                <a:spcPts val="1200"/>
              </a:spcAft>
            </a:pPr>
            <a:r>
              <a:rPr lang="tr-TR" sz="2400" dirty="0">
                <a:latin typeface="Chaparral Pro Light" panose="02060403030505090203" pitchFamily="18" charset="-94"/>
              </a:rPr>
              <a:t>Orion </a:t>
            </a:r>
            <a:r>
              <a:rPr lang="tr-TR" sz="2400" dirty="0" err="1">
                <a:latin typeface="Chaparral Pro Light" panose="02060403030505090203" pitchFamily="18" charset="-94"/>
              </a:rPr>
              <a:t>Takımyıldızı’nda</a:t>
            </a:r>
            <a:r>
              <a:rPr lang="tr-TR" sz="2400" dirty="0">
                <a:latin typeface="Chaparral Pro Light" panose="02060403030505090203" pitchFamily="18" charset="-94"/>
              </a:rPr>
              <a:t> yer alan ve bizden 1500 ışık yılı uzaklıkta bulunan bu bulutsu, karanlık bulutsulara güzel bir örnektir. Bulutsu kendi içindeki sıcak ve genç yıldızların yaydığı ışık sayesinde görünür durumdadır. </a:t>
            </a:r>
          </a:p>
        </p:txBody>
      </p:sp>
      <p:sp>
        <p:nvSpPr>
          <p:cNvPr id="7" name="Metin kutusu 6"/>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AT BAŞI BULUTSUSU</a:t>
            </a:r>
          </a:p>
        </p:txBody>
      </p:sp>
    </p:spTree>
    <p:extLst>
      <p:ext uri="{BB962C8B-B14F-4D97-AF65-F5344CB8AC3E}">
        <p14:creationId xmlns:p14="http://schemas.microsoft.com/office/powerpoint/2010/main" val="2751181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Dikdörtgen 4"/>
          <p:cNvSpPr/>
          <p:nvPr/>
        </p:nvSpPr>
        <p:spPr>
          <a:xfrm>
            <a:off x="6134100" y="1640350"/>
            <a:ext cx="5940000" cy="5076000"/>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Yuvarlatılmış Dikdörtgen 12"/>
          <p:cNvSpPr/>
          <p:nvPr/>
        </p:nvSpPr>
        <p:spPr>
          <a:xfrm>
            <a:off x="82176" y="1640350"/>
            <a:ext cx="5940000" cy="5076000"/>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200"/>
              </a:spcBef>
              <a:spcAft>
                <a:spcPts val="1200"/>
              </a:spcAft>
            </a:pPr>
            <a:r>
              <a:rPr lang="tr-TR" sz="2400" dirty="0">
                <a:latin typeface="Chaparral Pro Light" panose="02060403030505090203" pitchFamily="18" charset="-94"/>
              </a:rPr>
              <a:t>Dünya’ya yaklaşık 1500 ışık yılı uzaklıkta bulunan bu bulutsuyu oluşturan gaz, genç yıldızları çevrelemektedir. Parlak açık yıldız kümesine ev sahipliği yapan Orion Bulutsusu aynı zamanda pek çok yıldız oluşum bölgesi de içermektedir. Yeni yıldızların oluştuğu Orion Bulutsusu Dünya’ya en yakın bulutsudur.</a:t>
            </a:r>
          </a:p>
        </p:txBody>
      </p:sp>
      <p:sp>
        <p:nvSpPr>
          <p:cNvPr id="12" name="Metin kutusu 11"/>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ORİON BULUTSUSU</a:t>
            </a:r>
          </a:p>
        </p:txBody>
      </p:sp>
    </p:spTree>
    <p:extLst>
      <p:ext uri="{BB962C8B-B14F-4D97-AF65-F5344CB8AC3E}">
        <p14:creationId xmlns:p14="http://schemas.microsoft.com/office/powerpoint/2010/main" val="1911246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Yuvarlatılmış Dikdörtgen 12"/>
          <p:cNvSpPr/>
          <p:nvPr/>
        </p:nvSpPr>
        <p:spPr>
          <a:xfrm>
            <a:off x="82176" y="1640350"/>
            <a:ext cx="5940000" cy="5076000"/>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1200"/>
              </a:spcBef>
              <a:spcAft>
                <a:spcPts val="1200"/>
              </a:spcAft>
            </a:pPr>
            <a:r>
              <a:rPr lang="tr-TR" sz="2400" dirty="0" err="1">
                <a:latin typeface="Chaparral Pro Light" panose="02060403030505090203" pitchFamily="18" charset="-94"/>
              </a:rPr>
              <a:t>Tarantula</a:t>
            </a:r>
            <a:r>
              <a:rPr lang="tr-TR" sz="2400" dirty="0">
                <a:latin typeface="Chaparral Pro Light" panose="02060403030505090203" pitchFamily="18" charset="-94"/>
              </a:rPr>
              <a:t> Bulutsusu: Şimdiye kadar keşfedilen en büyük bulutsudur. Galaksimize çok uzakta bulunan bulutsu parlak dev yıldız kümeleriyle aydınlanır.</a:t>
            </a:r>
          </a:p>
        </p:txBody>
      </p:sp>
      <p:sp>
        <p:nvSpPr>
          <p:cNvPr id="5" name="Yuvarlatılmış Dikdörtgen 4"/>
          <p:cNvSpPr/>
          <p:nvPr/>
        </p:nvSpPr>
        <p:spPr>
          <a:xfrm>
            <a:off x="6134100" y="1640350"/>
            <a:ext cx="5940000" cy="5076000"/>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TARANTULA BULUTSUSU</a:t>
            </a:r>
          </a:p>
        </p:txBody>
      </p:sp>
    </p:spTree>
    <p:extLst>
      <p:ext uri="{BB962C8B-B14F-4D97-AF65-F5344CB8AC3E}">
        <p14:creationId xmlns:p14="http://schemas.microsoft.com/office/powerpoint/2010/main" val="2556061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Dikdörtgen 4"/>
          <p:cNvSpPr/>
          <p:nvPr/>
        </p:nvSpPr>
        <p:spPr>
          <a:xfrm>
            <a:off x="204961" y="1615030"/>
            <a:ext cx="3600000" cy="2160000"/>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3" name="Yuvarlatılmış Dikdörtgen 12"/>
          <p:cNvSpPr/>
          <p:nvPr/>
        </p:nvSpPr>
        <p:spPr>
          <a:xfrm>
            <a:off x="4352642" y="4336301"/>
            <a:ext cx="3600000" cy="2435262"/>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spcAft>
                <a:spcPts val="1200"/>
              </a:spcAft>
            </a:pPr>
            <a:r>
              <a:rPr lang="tr-TR" dirty="0">
                <a:latin typeface="Chaparral Pro Light" panose="02060403030505090203" pitchFamily="18" charset="-94"/>
              </a:rPr>
              <a:t>Büyük bir radyo anteni ve hassas bir radyometreden oluşur. Radyo dalgaları, çok az atmosferik bozulma ile Dünya’dan gözlemlenebilir.</a:t>
            </a:r>
          </a:p>
        </p:txBody>
      </p:sp>
      <p:sp>
        <p:nvSpPr>
          <p:cNvPr id="8" name="Yuvarlatılmış Dikdörtgen 7"/>
          <p:cNvSpPr/>
          <p:nvPr/>
        </p:nvSpPr>
        <p:spPr>
          <a:xfrm>
            <a:off x="4352642" y="1596805"/>
            <a:ext cx="3600000" cy="2160000"/>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Yuvarlatılmış Dikdörtgen 8"/>
          <p:cNvSpPr/>
          <p:nvPr/>
        </p:nvSpPr>
        <p:spPr>
          <a:xfrm>
            <a:off x="8500323" y="1615030"/>
            <a:ext cx="3600000" cy="2160000"/>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Yuvarlatılmış Dikdörtgen 11"/>
          <p:cNvSpPr/>
          <p:nvPr/>
        </p:nvSpPr>
        <p:spPr>
          <a:xfrm>
            <a:off x="8500323" y="4336301"/>
            <a:ext cx="3600000" cy="2435262"/>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spcAft>
                <a:spcPts val="1200"/>
              </a:spcAft>
            </a:pPr>
            <a:r>
              <a:rPr lang="tr-TR" dirty="0">
                <a:latin typeface="Chaparral Pro Light" panose="02060403030505090203" pitchFamily="18" charset="-94"/>
              </a:rPr>
              <a:t>Kızılötesi teleskoplar, Gök cisimlerini tespit etmek için kızılötesi ışık kullanan teleskoplardır. Bu tür teleskoplar uzaya yerleştirilir</a:t>
            </a:r>
          </a:p>
        </p:txBody>
      </p:sp>
      <p:sp>
        <p:nvSpPr>
          <p:cNvPr id="16" name="Yuvarlatılmış Dikdörtgen 15"/>
          <p:cNvSpPr/>
          <p:nvPr/>
        </p:nvSpPr>
        <p:spPr>
          <a:xfrm>
            <a:off x="204961" y="4336301"/>
            <a:ext cx="3600000" cy="2435262"/>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spcAft>
                <a:spcPts val="1200"/>
              </a:spcAft>
            </a:pPr>
            <a:r>
              <a:rPr lang="tr-TR" dirty="0">
                <a:latin typeface="Chaparral Pro Light" panose="02060403030505090203" pitchFamily="18" charset="-94"/>
              </a:rPr>
              <a:t>Görünür ışığı kırarak veya yansıtarak, oküler sayesinde gözlemlenebilen bir odak noktasına toplar. Dünyadan gözlem yapılabilir.</a:t>
            </a:r>
          </a:p>
        </p:txBody>
      </p:sp>
      <p:sp>
        <p:nvSpPr>
          <p:cNvPr id="17" name="Yuvarlatılmış Dikdörtgen 16"/>
          <p:cNvSpPr/>
          <p:nvPr/>
        </p:nvSpPr>
        <p:spPr>
          <a:xfrm>
            <a:off x="894361" y="3866154"/>
            <a:ext cx="2221200" cy="436194"/>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latin typeface="Chaparral Pro Light" panose="02060403030505090203" pitchFamily="18" charset="-94"/>
              </a:rPr>
              <a:t>ATBAŞI BULUTSUSU</a:t>
            </a:r>
          </a:p>
        </p:txBody>
      </p:sp>
      <p:sp>
        <p:nvSpPr>
          <p:cNvPr id="18" name="Yuvarlatılmış Dikdörtgen 17"/>
          <p:cNvSpPr/>
          <p:nvPr/>
        </p:nvSpPr>
        <p:spPr>
          <a:xfrm>
            <a:off x="4891838" y="3866154"/>
            <a:ext cx="2221200" cy="436194"/>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latin typeface="Chaparral Pro Light" panose="02060403030505090203" pitchFamily="18" charset="-94"/>
              </a:rPr>
              <a:t>ORİON BULUTSUSU</a:t>
            </a:r>
          </a:p>
        </p:txBody>
      </p:sp>
      <p:sp>
        <p:nvSpPr>
          <p:cNvPr id="19" name="Yuvarlatılmış Dikdörtgen 18"/>
          <p:cNvSpPr/>
          <p:nvPr/>
        </p:nvSpPr>
        <p:spPr>
          <a:xfrm>
            <a:off x="9189723" y="3866154"/>
            <a:ext cx="2221200" cy="436194"/>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latin typeface="Chaparral Pro Light" panose="02060403030505090203" pitchFamily="18" charset="-94"/>
              </a:rPr>
              <a:t>TARANTULA BULUTSUSU</a:t>
            </a:r>
          </a:p>
        </p:txBody>
      </p:sp>
      <p:sp>
        <p:nvSpPr>
          <p:cNvPr id="22" name="Metin kutusu 21"/>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BULUTSU (NEBULA)</a:t>
            </a:r>
          </a:p>
        </p:txBody>
      </p:sp>
    </p:spTree>
    <p:extLst>
      <p:ext uri="{BB962C8B-B14F-4D97-AF65-F5344CB8AC3E}">
        <p14:creationId xmlns:p14="http://schemas.microsoft.com/office/powerpoint/2010/main" val="1648970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YILDIZ OLUŞUM SÜRECİ</a:t>
            </a:r>
          </a:p>
        </p:txBody>
      </p:sp>
      <p:sp>
        <p:nvSpPr>
          <p:cNvPr id="9" name="Yuvarlatılmış Dikdörtgen 8"/>
          <p:cNvSpPr/>
          <p:nvPr/>
        </p:nvSpPr>
        <p:spPr>
          <a:xfrm>
            <a:off x="108161" y="1616764"/>
            <a:ext cx="5908327" cy="5155096"/>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r>
              <a:rPr lang="tr-TR" dirty="0">
                <a:latin typeface="Chaparral Pro Light" panose="02060403030505090203" pitchFamily="18" charset="-94"/>
              </a:rPr>
              <a:t>Yıldızlar bir araya gelerek parlak bulutları oluşturur. Karanlık bölgeler ise aslında boş olmayan, yıldızlar arası maddelerin yıldızların ışığını engellemesinden dolayı karanlık görünen bölgelerdir. </a:t>
            </a:r>
          </a:p>
          <a:p>
            <a:pPr algn="just">
              <a:lnSpc>
                <a:spcPct val="150000"/>
              </a:lnSpc>
              <a:spcBef>
                <a:spcPts val="600"/>
              </a:spcBef>
              <a:spcAft>
                <a:spcPts val="600"/>
              </a:spcAft>
            </a:pPr>
            <a:r>
              <a:rPr lang="tr-TR" dirty="0">
                <a:latin typeface="Chaparral Pro Light" panose="02060403030505090203" pitchFamily="18" charset="-94"/>
              </a:rPr>
              <a:t>Bu parlak ve karanlık bölgelerde milyonlarca Güneş kütlesi kadar kütle içeren soğuk gaz ve toz bulutları vardır. </a:t>
            </a:r>
          </a:p>
          <a:p>
            <a:pPr algn="just">
              <a:lnSpc>
                <a:spcPct val="150000"/>
              </a:lnSpc>
              <a:spcBef>
                <a:spcPts val="600"/>
              </a:spcBef>
              <a:spcAft>
                <a:spcPts val="600"/>
              </a:spcAft>
            </a:pPr>
            <a:r>
              <a:rPr lang="tr-TR" dirty="0">
                <a:latin typeface="Chaparral Pro Light" panose="02060403030505090203" pitchFamily="18" charset="-94"/>
              </a:rPr>
              <a:t>Yıldızlar bu soğuk gaz ve toz bulutlarının içinde oluşur. Belirli bir boyuta ulaşan gaz ve toz bulutu kütle çekiminin etkisiyle çöker ve ısınarak ön yıldız denen donuk kırmızı kümeler oluşturur. Ön yıldızın sıcaklığı arttıkça merkezinde çekirdek tepkimeleri başlar ve ön yıldız, yıldız hâline gelir.</a:t>
            </a:r>
          </a:p>
        </p:txBody>
      </p:sp>
      <p:sp>
        <p:nvSpPr>
          <p:cNvPr id="4" name="Yuvarlatılmış Dikdörtgen 8">
            <a:extLst>
              <a:ext uri="{FF2B5EF4-FFF2-40B4-BE49-F238E27FC236}">
                <a16:creationId xmlns:a16="http://schemas.microsoft.com/office/drawing/2014/main" id="{D6144EB4-0CEF-4C82-86B1-2AB655D645DA}"/>
              </a:ext>
            </a:extLst>
          </p:cNvPr>
          <p:cNvSpPr/>
          <p:nvPr/>
        </p:nvSpPr>
        <p:spPr>
          <a:xfrm>
            <a:off x="6096000" y="1616764"/>
            <a:ext cx="5908327" cy="5155096"/>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endParaRPr lang="tr-TR" dirty="0">
              <a:latin typeface="Chaparral Pro Light" panose="02060403030505090203" pitchFamily="18" charset="-94"/>
            </a:endParaRPr>
          </a:p>
        </p:txBody>
      </p:sp>
    </p:spTree>
    <p:extLst>
      <p:ext uri="{BB962C8B-B14F-4D97-AF65-F5344CB8AC3E}">
        <p14:creationId xmlns:p14="http://schemas.microsoft.com/office/powerpoint/2010/main" val="606025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Yuvarlatılmış Dikdörtgen 12"/>
          <p:cNvSpPr/>
          <p:nvPr/>
        </p:nvSpPr>
        <p:spPr>
          <a:xfrm>
            <a:off x="82176" y="1640350"/>
            <a:ext cx="11991004" cy="1685945"/>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spcAft>
                <a:spcPts val="1200"/>
              </a:spcAft>
            </a:pPr>
            <a:r>
              <a:rPr lang="tr-TR" sz="2400" b="1" dirty="0">
                <a:solidFill>
                  <a:srgbClr val="FFFF00"/>
                </a:solidFill>
                <a:latin typeface="Chaparral Pro Light" panose="02060403030505090203" pitchFamily="18" charset="-94"/>
              </a:rPr>
              <a:t>Küçük Kütleli Yıldızlar</a:t>
            </a:r>
            <a:br>
              <a:rPr lang="tr-TR" sz="2400" b="1" dirty="0">
                <a:solidFill>
                  <a:srgbClr val="FFFF00"/>
                </a:solidFill>
                <a:latin typeface="Chaparral Pro Light" panose="02060403030505090203" pitchFamily="18" charset="-94"/>
              </a:rPr>
            </a:br>
            <a:r>
              <a:rPr lang="tr-TR" sz="2400" dirty="0">
                <a:latin typeface="Chaparral Pro Light" panose="02060403030505090203" pitchFamily="18" charset="-94"/>
              </a:rPr>
              <a:t>Başlangıç kütlesi Güneş’in kütlesinden az olan yıldızlar, gezegenimsi bulutsu olarak ömrünü tamamlar. Yıldızdan geriye demir ve karbon yığını olan bir beyaz cüce kalır.</a:t>
            </a:r>
            <a:endParaRPr lang="tr-TR" sz="3600" dirty="0">
              <a:latin typeface="Chaparral Pro Light" panose="02060403030505090203" pitchFamily="18" charset="-94"/>
            </a:endParaRPr>
          </a:p>
        </p:txBody>
      </p:sp>
      <p:sp>
        <p:nvSpPr>
          <p:cNvPr id="7" name="Metin kutusu 6"/>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YILDIZLAR</a:t>
            </a:r>
          </a:p>
        </p:txBody>
      </p:sp>
      <p:sp>
        <p:nvSpPr>
          <p:cNvPr id="5" name="Yuvarlatılmış Dikdörtgen 4">
            <a:extLst>
              <a:ext uri="{FF2B5EF4-FFF2-40B4-BE49-F238E27FC236}">
                <a16:creationId xmlns:a16="http://schemas.microsoft.com/office/drawing/2014/main" id="{CDFF772F-FB46-4B7A-B890-430361BC4E60}"/>
              </a:ext>
            </a:extLst>
          </p:cNvPr>
          <p:cNvSpPr/>
          <p:nvPr/>
        </p:nvSpPr>
        <p:spPr>
          <a:xfrm>
            <a:off x="177818" y="3713473"/>
            <a:ext cx="1800000" cy="1800000"/>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Yuvarlatılmış Dikdörtgen 7">
            <a:extLst>
              <a:ext uri="{FF2B5EF4-FFF2-40B4-BE49-F238E27FC236}">
                <a16:creationId xmlns:a16="http://schemas.microsoft.com/office/drawing/2014/main" id="{C436729C-781B-49FF-994E-290140412EAA}"/>
              </a:ext>
            </a:extLst>
          </p:cNvPr>
          <p:cNvSpPr/>
          <p:nvPr/>
        </p:nvSpPr>
        <p:spPr>
          <a:xfrm>
            <a:off x="2141942" y="3692353"/>
            <a:ext cx="1800000" cy="1800000"/>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Yuvarlatılmış Dikdörtgen 8">
            <a:extLst>
              <a:ext uri="{FF2B5EF4-FFF2-40B4-BE49-F238E27FC236}">
                <a16:creationId xmlns:a16="http://schemas.microsoft.com/office/drawing/2014/main" id="{A0F5FC19-4460-40AA-A708-EAF78DDA0BDF}"/>
              </a:ext>
            </a:extLst>
          </p:cNvPr>
          <p:cNvSpPr/>
          <p:nvPr/>
        </p:nvSpPr>
        <p:spPr>
          <a:xfrm>
            <a:off x="4160271" y="3713473"/>
            <a:ext cx="1800000" cy="1800000"/>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Yuvarlatılmış Dikdörtgen 16">
            <a:extLst>
              <a:ext uri="{FF2B5EF4-FFF2-40B4-BE49-F238E27FC236}">
                <a16:creationId xmlns:a16="http://schemas.microsoft.com/office/drawing/2014/main" id="{1D43D554-5C0B-4C17-B0CF-F012A64C0F7D}"/>
              </a:ext>
            </a:extLst>
          </p:cNvPr>
          <p:cNvSpPr/>
          <p:nvPr/>
        </p:nvSpPr>
        <p:spPr>
          <a:xfrm>
            <a:off x="177818" y="5710026"/>
            <a:ext cx="1800000" cy="540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err="1">
                <a:solidFill>
                  <a:srgbClr val="FFFF00"/>
                </a:solidFill>
                <a:latin typeface="Chaparral Pro Light" panose="02060403030505090203" pitchFamily="18" charset="-94"/>
              </a:rPr>
              <a:t>Nebula</a:t>
            </a:r>
            <a:endParaRPr lang="tr-TR" sz="1600" b="1" dirty="0">
              <a:solidFill>
                <a:srgbClr val="FFFF00"/>
              </a:solidFill>
              <a:latin typeface="Chaparral Pro Light" panose="02060403030505090203" pitchFamily="18" charset="-94"/>
            </a:endParaRPr>
          </a:p>
        </p:txBody>
      </p:sp>
      <p:sp>
        <p:nvSpPr>
          <p:cNvPr id="10" name="Yuvarlatılmış Dikdörtgen 17">
            <a:extLst>
              <a:ext uri="{FF2B5EF4-FFF2-40B4-BE49-F238E27FC236}">
                <a16:creationId xmlns:a16="http://schemas.microsoft.com/office/drawing/2014/main" id="{59F45A6F-46D7-4AF1-8AE6-F8BBB184D695}"/>
              </a:ext>
            </a:extLst>
          </p:cNvPr>
          <p:cNvSpPr/>
          <p:nvPr/>
        </p:nvSpPr>
        <p:spPr>
          <a:xfrm>
            <a:off x="2141942" y="5708040"/>
            <a:ext cx="1800000" cy="540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rgbClr val="FFFF00"/>
                </a:solidFill>
                <a:latin typeface="Chaparral Pro Light" panose="02060403030505090203" pitchFamily="18" charset="-94"/>
              </a:rPr>
              <a:t>Küçük Yıldız</a:t>
            </a:r>
          </a:p>
        </p:txBody>
      </p:sp>
      <p:sp>
        <p:nvSpPr>
          <p:cNvPr id="12" name="Yuvarlatılmış Dikdörtgen 18">
            <a:extLst>
              <a:ext uri="{FF2B5EF4-FFF2-40B4-BE49-F238E27FC236}">
                <a16:creationId xmlns:a16="http://schemas.microsoft.com/office/drawing/2014/main" id="{5FFD8C83-F113-4D58-BDD4-EB39A084FB28}"/>
              </a:ext>
            </a:extLst>
          </p:cNvPr>
          <p:cNvSpPr/>
          <p:nvPr/>
        </p:nvSpPr>
        <p:spPr>
          <a:xfrm>
            <a:off x="8199779" y="5708040"/>
            <a:ext cx="1800000" cy="540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rgbClr val="FFFF00"/>
                </a:solidFill>
                <a:latin typeface="Chaparral Pro Light" panose="02060403030505090203" pitchFamily="18" charset="-94"/>
              </a:rPr>
              <a:t>Beyaz Cüce</a:t>
            </a:r>
          </a:p>
        </p:txBody>
      </p:sp>
      <p:sp>
        <p:nvSpPr>
          <p:cNvPr id="14" name="Yuvarlatılmış Dikdörtgen 8">
            <a:extLst>
              <a:ext uri="{FF2B5EF4-FFF2-40B4-BE49-F238E27FC236}">
                <a16:creationId xmlns:a16="http://schemas.microsoft.com/office/drawing/2014/main" id="{3EC2361E-9AD6-4A2E-AA84-9B2A6CF74DAA}"/>
              </a:ext>
            </a:extLst>
          </p:cNvPr>
          <p:cNvSpPr/>
          <p:nvPr/>
        </p:nvSpPr>
        <p:spPr>
          <a:xfrm>
            <a:off x="6182791" y="3713473"/>
            <a:ext cx="1800000" cy="1800000"/>
          </a:xfrm>
          <a:prstGeom prst="round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5" name="Yuvarlatılmış Dikdörtgen 8">
            <a:extLst>
              <a:ext uri="{FF2B5EF4-FFF2-40B4-BE49-F238E27FC236}">
                <a16:creationId xmlns:a16="http://schemas.microsoft.com/office/drawing/2014/main" id="{3A289359-098E-4634-AC4B-9636D2DF3493}"/>
              </a:ext>
            </a:extLst>
          </p:cNvPr>
          <p:cNvSpPr/>
          <p:nvPr/>
        </p:nvSpPr>
        <p:spPr>
          <a:xfrm>
            <a:off x="8205308" y="3713473"/>
            <a:ext cx="1800000" cy="1800000"/>
          </a:xfrm>
          <a:prstGeom prst="round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Yuvarlatılmış Dikdörtgen 17">
            <a:extLst>
              <a:ext uri="{FF2B5EF4-FFF2-40B4-BE49-F238E27FC236}">
                <a16:creationId xmlns:a16="http://schemas.microsoft.com/office/drawing/2014/main" id="{559D4C9B-5690-44EA-8471-339782386ED1}"/>
              </a:ext>
            </a:extLst>
          </p:cNvPr>
          <p:cNvSpPr/>
          <p:nvPr/>
        </p:nvSpPr>
        <p:spPr>
          <a:xfrm>
            <a:off x="4160271" y="5714306"/>
            <a:ext cx="1800000" cy="540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rgbClr val="FFFF00"/>
                </a:solidFill>
                <a:latin typeface="Chaparral Pro Light" panose="02060403030505090203" pitchFamily="18" charset="-94"/>
              </a:rPr>
              <a:t>Kırmızı Dev</a:t>
            </a:r>
          </a:p>
        </p:txBody>
      </p:sp>
      <p:sp>
        <p:nvSpPr>
          <p:cNvPr id="17" name="Yuvarlatılmış Dikdörtgen 17">
            <a:extLst>
              <a:ext uri="{FF2B5EF4-FFF2-40B4-BE49-F238E27FC236}">
                <a16:creationId xmlns:a16="http://schemas.microsoft.com/office/drawing/2014/main" id="{C4DBD480-C36C-4194-BF39-17260C07F528}"/>
              </a:ext>
            </a:extLst>
          </p:cNvPr>
          <p:cNvSpPr/>
          <p:nvPr/>
        </p:nvSpPr>
        <p:spPr>
          <a:xfrm>
            <a:off x="6182791" y="5708040"/>
            <a:ext cx="1800000" cy="540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rgbClr val="FFFF00"/>
                </a:solidFill>
                <a:latin typeface="Chaparral Pro Light" panose="02060403030505090203" pitchFamily="18" charset="-94"/>
              </a:rPr>
              <a:t>Gezegenimsi Bulutsu</a:t>
            </a:r>
          </a:p>
        </p:txBody>
      </p:sp>
      <p:pic>
        <p:nvPicPr>
          <p:cNvPr id="3" name="Grafik 2" descr="Ok: Hafif eğri">
            <a:extLst>
              <a:ext uri="{FF2B5EF4-FFF2-40B4-BE49-F238E27FC236}">
                <a16:creationId xmlns:a16="http://schemas.microsoft.com/office/drawing/2014/main" id="{6304E5EE-5A45-4EC7-8DB1-F875C117D8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77492" y="4253473"/>
            <a:ext cx="720000" cy="720000"/>
          </a:xfrm>
          <a:prstGeom prst="rect">
            <a:avLst/>
          </a:prstGeom>
        </p:spPr>
      </p:pic>
      <p:pic>
        <p:nvPicPr>
          <p:cNvPr id="19" name="Grafik 18" descr="Ok: Hafif eğri">
            <a:extLst>
              <a:ext uri="{FF2B5EF4-FFF2-40B4-BE49-F238E27FC236}">
                <a16:creationId xmlns:a16="http://schemas.microsoft.com/office/drawing/2014/main" id="{0BF542AB-32F4-482E-BA52-022E057809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64395" y="4253473"/>
            <a:ext cx="720000" cy="720000"/>
          </a:xfrm>
          <a:prstGeom prst="rect">
            <a:avLst/>
          </a:prstGeom>
        </p:spPr>
      </p:pic>
      <p:pic>
        <p:nvPicPr>
          <p:cNvPr id="20" name="Grafik 19" descr="Ok: Hafif eğri">
            <a:extLst>
              <a:ext uri="{FF2B5EF4-FFF2-40B4-BE49-F238E27FC236}">
                <a16:creationId xmlns:a16="http://schemas.microsoft.com/office/drawing/2014/main" id="{0C058518-AB0D-43CE-8CCB-75A1B0042A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89011" y="4232353"/>
            <a:ext cx="720000" cy="720000"/>
          </a:xfrm>
          <a:prstGeom prst="rect">
            <a:avLst/>
          </a:prstGeom>
        </p:spPr>
      </p:pic>
      <p:pic>
        <p:nvPicPr>
          <p:cNvPr id="21" name="Grafik 20" descr="Ok: Hafif eğri">
            <a:extLst>
              <a:ext uri="{FF2B5EF4-FFF2-40B4-BE49-F238E27FC236}">
                <a16:creationId xmlns:a16="http://schemas.microsoft.com/office/drawing/2014/main" id="{FA03D61D-4750-478A-9B5C-F7A09A60AF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39779" y="4253473"/>
            <a:ext cx="720000" cy="720000"/>
          </a:xfrm>
          <a:prstGeom prst="rect">
            <a:avLst/>
          </a:prstGeom>
        </p:spPr>
      </p:pic>
      <p:sp>
        <p:nvSpPr>
          <p:cNvPr id="18" name="Yuvarlatılmış Dikdörtgen 8">
            <a:extLst>
              <a:ext uri="{FF2B5EF4-FFF2-40B4-BE49-F238E27FC236}">
                <a16:creationId xmlns:a16="http://schemas.microsoft.com/office/drawing/2014/main" id="{F3B10664-3AA0-4085-AF05-CCD168BE0E6E}"/>
              </a:ext>
            </a:extLst>
          </p:cNvPr>
          <p:cNvSpPr/>
          <p:nvPr/>
        </p:nvSpPr>
        <p:spPr>
          <a:xfrm>
            <a:off x="10246543" y="3713473"/>
            <a:ext cx="1800000" cy="1800000"/>
          </a:xfrm>
          <a:prstGeom prst="round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2" name="Grafik 21" descr="Ok: Hafif eğri">
            <a:extLst>
              <a:ext uri="{FF2B5EF4-FFF2-40B4-BE49-F238E27FC236}">
                <a16:creationId xmlns:a16="http://schemas.microsoft.com/office/drawing/2014/main" id="{42270498-7674-46F1-8A01-F35B1E5C74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20984" y="4253473"/>
            <a:ext cx="720000" cy="720000"/>
          </a:xfrm>
          <a:prstGeom prst="rect">
            <a:avLst/>
          </a:prstGeom>
        </p:spPr>
      </p:pic>
      <p:sp>
        <p:nvSpPr>
          <p:cNvPr id="23" name="Yuvarlatılmış Dikdörtgen 18">
            <a:extLst>
              <a:ext uri="{FF2B5EF4-FFF2-40B4-BE49-F238E27FC236}">
                <a16:creationId xmlns:a16="http://schemas.microsoft.com/office/drawing/2014/main" id="{635C454F-FF84-4DD3-B900-E583A2541B40}"/>
              </a:ext>
            </a:extLst>
          </p:cNvPr>
          <p:cNvSpPr/>
          <p:nvPr/>
        </p:nvSpPr>
        <p:spPr>
          <a:xfrm>
            <a:off x="10246543" y="5708040"/>
            <a:ext cx="1800000" cy="540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rgbClr val="FFFF00"/>
                </a:solidFill>
                <a:latin typeface="Chaparral Pro Light" panose="02060403030505090203" pitchFamily="18" charset="-94"/>
              </a:rPr>
              <a:t>Kara Cüce</a:t>
            </a:r>
          </a:p>
        </p:txBody>
      </p:sp>
    </p:spTree>
    <p:extLst>
      <p:ext uri="{BB962C8B-B14F-4D97-AF65-F5344CB8AC3E}">
        <p14:creationId xmlns:p14="http://schemas.microsoft.com/office/powerpoint/2010/main" val="4268657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YILDIZLAR</a:t>
            </a:r>
          </a:p>
        </p:txBody>
      </p:sp>
      <p:sp>
        <p:nvSpPr>
          <p:cNvPr id="11" name="Yuvarlatılmış Dikdörtgen 10"/>
          <p:cNvSpPr/>
          <p:nvPr/>
        </p:nvSpPr>
        <p:spPr>
          <a:xfrm>
            <a:off x="123985" y="1640351"/>
            <a:ext cx="9571059" cy="1839232"/>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spcAft>
                <a:spcPts val="1200"/>
              </a:spcAft>
            </a:pPr>
            <a:r>
              <a:rPr lang="tr-TR" sz="2400" b="1" dirty="0">
                <a:solidFill>
                  <a:srgbClr val="FFFF00"/>
                </a:solidFill>
                <a:latin typeface="Chaparral Pro Light" panose="02060403030505090203" pitchFamily="18" charset="-94"/>
              </a:rPr>
              <a:t>Büyük Kütleli Yıldızlar</a:t>
            </a:r>
            <a:br>
              <a:rPr lang="tr-TR" sz="2400" b="1" dirty="0">
                <a:latin typeface="Chaparral Pro Light" panose="02060403030505090203" pitchFamily="18" charset="-94"/>
              </a:rPr>
            </a:br>
            <a:r>
              <a:rPr lang="tr-TR" sz="2200" dirty="0">
                <a:latin typeface="Chaparral Pro Light" panose="02060403030505090203" pitchFamily="18" charset="-94"/>
              </a:rPr>
              <a:t>Başlangıç kütlesi Güneş’in kütlesinden fazla olan yıldızlar süpernova patlaması ile ömrünü tamamlar. Bu yıldızlardan geriye nötron yıldızları veya kara delikler kalır. Kütle çekimi kendi yakınındaki her türlü maddeyi hatta ışığı bile çekecek güçte olan uzay parçalarına KARA DELİK denir.</a:t>
            </a:r>
          </a:p>
        </p:txBody>
      </p:sp>
      <p:sp>
        <p:nvSpPr>
          <p:cNvPr id="5" name="Yuvarlatılmış Dikdörtgen 4">
            <a:extLst>
              <a:ext uri="{FF2B5EF4-FFF2-40B4-BE49-F238E27FC236}">
                <a16:creationId xmlns:a16="http://schemas.microsoft.com/office/drawing/2014/main" id="{6441242A-0A53-4D1F-8CB7-C5BD132413F9}"/>
              </a:ext>
            </a:extLst>
          </p:cNvPr>
          <p:cNvSpPr/>
          <p:nvPr/>
        </p:nvSpPr>
        <p:spPr>
          <a:xfrm>
            <a:off x="465458" y="3558675"/>
            <a:ext cx="1800000" cy="1800000"/>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Yuvarlatılmış Dikdörtgen 7">
            <a:extLst>
              <a:ext uri="{FF2B5EF4-FFF2-40B4-BE49-F238E27FC236}">
                <a16:creationId xmlns:a16="http://schemas.microsoft.com/office/drawing/2014/main" id="{63195B47-C664-4F87-BECF-7BFE596739B1}"/>
              </a:ext>
            </a:extLst>
          </p:cNvPr>
          <p:cNvSpPr/>
          <p:nvPr/>
        </p:nvSpPr>
        <p:spPr>
          <a:xfrm>
            <a:off x="2925958" y="3558675"/>
            <a:ext cx="1800000" cy="1800000"/>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Yuvarlatılmış Dikdörtgen 8">
            <a:extLst>
              <a:ext uri="{FF2B5EF4-FFF2-40B4-BE49-F238E27FC236}">
                <a16:creationId xmlns:a16="http://schemas.microsoft.com/office/drawing/2014/main" id="{606FF6F5-DCAC-43BA-8865-132125036661}"/>
              </a:ext>
            </a:extLst>
          </p:cNvPr>
          <p:cNvSpPr/>
          <p:nvPr/>
        </p:nvSpPr>
        <p:spPr>
          <a:xfrm>
            <a:off x="5454147" y="3558345"/>
            <a:ext cx="1800000" cy="1800000"/>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Yuvarlatılmış Dikdörtgen 16">
            <a:extLst>
              <a:ext uri="{FF2B5EF4-FFF2-40B4-BE49-F238E27FC236}">
                <a16:creationId xmlns:a16="http://schemas.microsoft.com/office/drawing/2014/main" id="{3CD0051C-0B27-4769-B968-805AB6A2B8B4}"/>
              </a:ext>
            </a:extLst>
          </p:cNvPr>
          <p:cNvSpPr/>
          <p:nvPr/>
        </p:nvSpPr>
        <p:spPr>
          <a:xfrm>
            <a:off x="465458" y="5693870"/>
            <a:ext cx="1800000" cy="540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err="1">
                <a:solidFill>
                  <a:srgbClr val="FFFF00"/>
                </a:solidFill>
                <a:latin typeface="Chaparral Pro Light" panose="02060403030505090203" pitchFamily="18" charset="-94"/>
              </a:rPr>
              <a:t>Nebula</a:t>
            </a:r>
            <a:endParaRPr lang="tr-TR" b="1" dirty="0">
              <a:solidFill>
                <a:srgbClr val="FFFF00"/>
              </a:solidFill>
              <a:latin typeface="Chaparral Pro Light" panose="02060403030505090203" pitchFamily="18" charset="-94"/>
            </a:endParaRPr>
          </a:p>
        </p:txBody>
      </p:sp>
      <p:sp>
        <p:nvSpPr>
          <p:cNvPr id="10" name="Yuvarlatılmış Dikdörtgen 17">
            <a:extLst>
              <a:ext uri="{FF2B5EF4-FFF2-40B4-BE49-F238E27FC236}">
                <a16:creationId xmlns:a16="http://schemas.microsoft.com/office/drawing/2014/main" id="{29667C5D-F7CA-4ED2-81E8-114109DA787C}"/>
              </a:ext>
            </a:extLst>
          </p:cNvPr>
          <p:cNvSpPr/>
          <p:nvPr/>
        </p:nvSpPr>
        <p:spPr>
          <a:xfrm>
            <a:off x="2924815" y="5693870"/>
            <a:ext cx="1800000" cy="540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rgbClr val="FFFF00"/>
                </a:solidFill>
                <a:latin typeface="Chaparral Pro Light" panose="02060403030505090203" pitchFamily="18" charset="-94"/>
              </a:rPr>
              <a:t>Küçük Yıldız</a:t>
            </a:r>
          </a:p>
        </p:txBody>
      </p:sp>
      <p:sp>
        <p:nvSpPr>
          <p:cNvPr id="14" name="Yuvarlatılmış Dikdörtgen 8">
            <a:extLst>
              <a:ext uri="{FF2B5EF4-FFF2-40B4-BE49-F238E27FC236}">
                <a16:creationId xmlns:a16="http://schemas.microsoft.com/office/drawing/2014/main" id="{ACF69896-414B-4EC1-B989-308CFD9809C6}"/>
              </a:ext>
            </a:extLst>
          </p:cNvPr>
          <p:cNvSpPr/>
          <p:nvPr/>
        </p:nvSpPr>
        <p:spPr>
          <a:xfrm>
            <a:off x="7895044" y="3558675"/>
            <a:ext cx="1800000" cy="1800000"/>
          </a:xfrm>
          <a:prstGeom prst="round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5" name="Yuvarlatılmış Dikdörtgen 8">
            <a:extLst>
              <a:ext uri="{FF2B5EF4-FFF2-40B4-BE49-F238E27FC236}">
                <a16:creationId xmlns:a16="http://schemas.microsoft.com/office/drawing/2014/main" id="{F622C3C2-84EC-43E0-87C6-5D222A3C81FC}"/>
              </a:ext>
            </a:extLst>
          </p:cNvPr>
          <p:cNvSpPr/>
          <p:nvPr/>
        </p:nvSpPr>
        <p:spPr>
          <a:xfrm>
            <a:off x="10268014" y="1745022"/>
            <a:ext cx="1800000" cy="1800000"/>
          </a:xfrm>
          <a:prstGeom prst="round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6" name="Yuvarlatılmış Dikdörtgen 17">
            <a:extLst>
              <a:ext uri="{FF2B5EF4-FFF2-40B4-BE49-F238E27FC236}">
                <a16:creationId xmlns:a16="http://schemas.microsoft.com/office/drawing/2014/main" id="{783DACF5-05E7-4EAC-A637-452E3D648787}"/>
              </a:ext>
            </a:extLst>
          </p:cNvPr>
          <p:cNvSpPr/>
          <p:nvPr/>
        </p:nvSpPr>
        <p:spPr>
          <a:xfrm>
            <a:off x="5450053" y="5693870"/>
            <a:ext cx="1800000" cy="540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rgbClr val="FFFF00"/>
                </a:solidFill>
                <a:latin typeface="Chaparral Pro Light" panose="02060403030505090203" pitchFamily="18" charset="-94"/>
              </a:rPr>
              <a:t>Kırmızı </a:t>
            </a:r>
            <a:r>
              <a:rPr lang="tr-TR" b="1" dirty="0" err="1">
                <a:solidFill>
                  <a:srgbClr val="FFFF00"/>
                </a:solidFill>
                <a:latin typeface="Chaparral Pro Light" panose="02060403030505090203" pitchFamily="18" charset="-94"/>
              </a:rPr>
              <a:t>Üstdev</a:t>
            </a:r>
            <a:endParaRPr lang="tr-TR" b="1" dirty="0">
              <a:solidFill>
                <a:srgbClr val="FFFF00"/>
              </a:solidFill>
              <a:latin typeface="Chaparral Pro Light" panose="02060403030505090203" pitchFamily="18" charset="-94"/>
            </a:endParaRPr>
          </a:p>
        </p:txBody>
      </p:sp>
      <p:sp>
        <p:nvSpPr>
          <p:cNvPr id="17" name="Yuvarlatılmış Dikdörtgen 17">
            <a:extLst>
              <a:ext uri="{FF2B5EF4-FFF2-40B4-BE49-F238E27FC236}">
                <a16:creationId xmlns:a16="http://schemas.microsoft.com/office/drawing/2014/main" id="{D4EAA118-C2E2-4A76-B09D-122D4E9C24FC}"/>
              </a:ext>
            </a:extLst>
          </p:cNvPr>
          <p:cNvSpPr/>
          <p:nvPr/>
        </p:nvSpPr>
        <p:spPr>
          <a:xfrm>
            <a:off x="7862513" y="5693870"/>
            <a:ext cx="1800000" cy="540000"/>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rgbClr val="FFFF00"/>
                </a:solidFill>
                <a:latin typeface="Chaparral Pro Light" panose="02060403030505090203" pitchFamily="18" charset="-94"/>
              </a:rPr>
              <a:t>Süpernova Patlaması</a:t>
            </a:r>
          </a:p>
        </p:txBody>
      </p:sp>
      <p:pic>
        <p:nvPicPr>
          <p:cNvPr id="18" name="Grafik 17" descr="Ok: Hafif eğri">
            <a:extLst>
              <a:ext uri="{FF2B5EF4-FFF2-40B4-BE49-F238E27FC236}">
                <a16:creationId xmlns:a16="http://schemas.microsoft.com/office/drawing/2014/main" id="{A1A33B8A-A4A8-4F24-B65D-C1C165A9E7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35281" y="4336273"/>
            <a:ext cx="914400" cy="914400"/>
          </a:xfrm>
          <a:prstGeom prst="rect">
            <a:avLst/>
          </a:prstGeom>
        </p:spPr>
      </p:pic>
      <p:pic>
        <p:nvPicPr>
          <p:cNvPr id="20" name="Grafik 19" descr="Ok: Hafif eğri">
            <a:extLst>
              <a:ext uri="{FF2B5EF4-FFF2-40B4-BE49-F238E27FC236}">
                <a16:creationId xmlns:a16="http://schemas.microsoft.com/office/drawing/2014/main" id="{BA1F9B2F-8D22-4A7C-BBC8-07317D8BE7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48113" y="4348459"/>
            <a:ext cx="914400" cy="914400"/>
          </a:xfrm>
          <a:prstGeom prst="rect">
            <a:avLst/>
          </a:prstGeom>
        </p:spPr>
      </p:pic>
      <p:pic>
        <p:nvPicPr>
          <p:cNvPr id="21" name="Grafik 20" descr="Ok: Hafif eğri">
            <a:extLst>
              <a:ext uri="{FF2B5EF4-FFF2-40B4-BE49-F238E27FC236}">
                <a16:creationId xmlns:a16="http://schemas.microsoft.com/office/drawing/2014/main" id="{272B5D67-FB8E-4CD9-AFFF-C1D64EBE95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52455" y="4294745"/>
            <a:ext cx="914400" cy="914400"/>
          </a:xfrm>
          <a:prstGeom prst="rect">
            <a:avLst/>
          </a:prstGeom>
        </p:spPr>
      </p:pic>
      <p:pic>
        <p:nvPicPr>
          <p:cNvPr id="22" name="Grafik 21" descr="Ok: Hafif eğri">
            <a:extLst>
              <a:ext uri="{FF2B5EF4-FFF2-40B4-BE49-F238E27FC236}">
                <a16:creationId xmlns:a16="http://schemas.microsoft.com/office/drawing/2014/main" id="{6BAA458D-9D95-419C-A9D5-E2CB41ADD4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059031">
            <a:off x="9504323" y="3382202"/>
            <a:ext cx="1228521" cy="712337"/>
          </a:xfrm>
          <a:prstGeom prst="rect">
            <a:avLst/>
          </a:prstGeom>
        </p:spPr>
      </p:pic>
      <p:sp>
        <p:nvSpPr>
          <p:cNvPr id="26" name="Yuvarlatılmış Dikdörtgen 8">
            <a:extLst>
              <a:ext uri="{FF2B5EF4-FFF2-40B4-BE49-F238E27FC236}">
                <a16:creationId xmlns:a16="http://schemas.microsoft.com/office/drawing/2014/main" id="{1631ECB8-DB32-4ED4-8A85-E65B6A6E7F36}"/>
              </a:ext>
            </a:extLst>
          </p:cNvPr>
          <p:cNvSpPr/>
          <p:nvPr/>
        </p:nvSpPr>
        <p:spPr>
          <a:xfrm>
            <a:off x="10335941" y="4404328"/>
            <a:ext cx="1800000" cy="1800000"/>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7" name="Grafik 26" descr="Ok: Hafif eğri">
            <a:extLst>
              <a:ext uri="{FF2B5EF4-FFF2-40B4-BE49-F238E27FC236}">
                <a16:creationId xmlns:a16="http://schemas.microsoft.com/office/drawing/2014/main" id="{43B451B1-0529-40D2-8A95-6BBCC87401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00456">
            <a:off x="9467762" y="4647544"/>
            <a:ext cx="1210256" cy="682666"/>
          </a:xfrm>
          <a:prstGeom prst="rect">
            <a:avLst/>
          </a:prstGeom>
        </p:spPr>
      </p:pic>
      <p:sp>
        <p:nvSpPr>
          <p:cNvPr id="28" name="Yuvarlatılmış Dikdörtgen 17">
            <a:extLst>
              <a:ext uri="{FF2B5EF4-FFF2-40B4-BE49-F238E27FC236}">
                <a16:creationId xmlns:a16="http://schemas.microsoft.com/office/drawing/2014/main" id="{653CD184-8EAA-4DCC-9865-8102FC306D46}"/>
              </a:ext>
            </a:extLst>
          </p:cNvPr>
          <p:cNvSpPr/>
          <p:nvPr/>
        </p:nvSpPr>
        <p:spPr>
          <a:xfrm>
            <a:off x="10477664" y="3587277"/>
            <a:ext cx="1440000" cy="436194"/>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rgbClr val="FFFF00"/>
                </a:solidFill>
                <a:latin typeface="Chaparral Pro Light" panose="02060403030505090203" pitchFamily="18" charset="-94"/>
              </a:rPr>
              <a:t>Nötron Yıldızı</a:t>
            </a:r>
          </a:p>
        </p:txBody>
      </p:sp>
      <p:sp>
        <p:nvSpPr>
          <p:cNvPr id="29" name="Yuvarlatılmış Dikdörtgen 17">
            <a:extLst>
              <a:ext uri="{FF2B5EF4-FFF2-40B4-BE49-F238E27FC236}">
                <a16:creationId xmlns:a16="http://schemas.microsoft.com/office/drawing/2014/main" id="{81DDE931-9578-4D4E-B82B-D9C2F9865E0B}"/>
              </a:ext>
            </a:extLst>
          </p:cNvPr>
          <p:cNvSpPr/>
          <p:nvPr/>
        </p:nvSpPr>
        <p:spPr>
          <a:xfrm>
            <a:off x="10521652" y="6204328"/>
            <a:ext cx="1440000" cy="436194"/>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rgbClr val="FFFF00"/>
                </a:solidFill>
                <a:latin typeface="Chaparral Pro Light" panose="02060403030505090203" pitchFamily="18" charset="-94"/>
              </a:rPr>
              <a:t>Kara  Delik</a:t>
            </a:r>
          </a:p>
        </p:txBody>
      </p:sp>
    </p:spTree>
    <p:extLst>
      <p:ext uri="{BB962C8B-B14F-4D97-AF65-F5344CB8AC3E}">
        <p14:creationId xmlns:p14="http://schemas.microsoft.com/office/powerpoint/2010/main" val="4124224041"/>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1859</TotalTime>
  <Words>946</Words>
  <Application>Microsoft Office PowerPoint</Application>
  <PresentationFormat>Geniş ekran</PresentationFormat>
  <Paragraphs>157</Paragraphs>
  <Slides>20</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20</vt:i4>
      </vt:variant>
    </vt:vector>
  </HeadingPairs>
  <TitlesOfParts>
    <vt:vector size="26" baseType="lpstr">
      <vt:lpstr>Arial</vt:lpstr>
      <vt:lpstr>Calibri</vt:lpstr>
      <vt:lpstr>Calibri Light</vt:lpstr>
      <vt:lpstr>Chaparral Pro Light</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UZAY ARAŞTIRMALARI</dc:title>
  <dc:creator>salih çakan</dc:creator>
  <cp:lastModifiedBy>ronaldinho424</cp:lastModifiedBy>
  <cp:revision>191</cp:revision>
  <dcterms:created xsi:type="dcterms:W3CDTF">2017-05-17T14:53:06Z</dcterms:created>
  <dcterms:modified xsi:type="dcterms:W3CDTF">2020-10-02T19:43:51Z</dcterms:modified>
</cp:coreProperties>
</file>