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0" r:id="rId4"/>
    <p:sldId id="281" r:id="rId5"/>
    <p:sldId id="259" r:id="rId6"/>
    <p:sldId id="282" r:id="rId7"/>
    <p:sldId id="283" r:id="rId8"/>
    <p:sldId id="285" r:id="rId9"/>
    <p:sldId id="260" r:id="rId10"/>
    <p:sldId id="271" r:id="rId11"/>
    <p:sldId id="272" r:id="rId12"/>
    <p:sldId id="275" r:id="rId13"/>
    <p:sldId id="274" r:id="rId14"/>
    <p:sldId id="273" r:id="rId15"/>
    <p:sldId id="263" r:id="rId16"/>
    <p:sldId id="264" r:id="rId17"/>
    <p:sldId id="277" r:id="rId18"/>
    <p:sldId id="286" r:id="rId19"/>
    <p:sldId id="287" r:id="rId20"/>
    <p:sldId id="288" r:id="rId21"/>
    <p:sldId id="276" r:id="rId22"/>
    <p:sldId id="267" r:id="rId23"/>
    <p:sldId id="268" r:id="rId24"/>
    <p:sldId id="278" r:id="rId25"/>
    <p:sldId id="289" r:id="rId26"/>
    <p:sldId id="279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ih çakan" initials="sç" lastIdx="1" clrIdx="0">
    <p:extLst>
      <p:ext uri="{19B8F6BF-5375-455C-9EA6-DF929625EA0E}">
        <p15:presenceInfo xmlns:p15="http://schemas.microsoft.com/office/powerpoint/2012/main" userId="60f0bef9bd33bd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8343F-4961-4E4A-BEA9-D17FB15B937F}" type="datetimeFigureOut">
              <a:rPr lang="tr-TR" smtClean="0"/>
              <a:t>23.09.2020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9B1-03A6-4AE8-9774-1F84F14B59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BFF8-5166-4ADE-A9A3-04919582AC2E}" type="datetime1">
              <a:rPr lang="tr-TR" smtClean="0"/>
              <a:t>23.09.2020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1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399F-3A5B-4D0C-A585-DCCE45FFD571}" type="datetime1">
              <a:rPr lang="tr-TR" smtClean="0"/>
              <a:t>23.09.2020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04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A00C-9392-4186-8DD3-A1134993BBC3}" type="datetime1">
              <a:rPr lang="tr-TR" smtClean="0"/>
              <a:t>23.09.2020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20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FEF2-D732-4E93-A4C4-E9F2DB911976}" type="datetime1">
              <a:rPr lang="tr-TR" smtClean="0"/>
              <a:t>23.09.2020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97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6E3-FC6E-4FA3-9821-0CBAB9EAE797}" type="datetime1">
              <a:rPr lang="tr-TR" smtClean="0"/>
              <a:t>23.09.2020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76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3E8-56C1-4830-855A-645A8AFE1E92}" type="datetime1">
              <a:rPr lang="tr-TR" smtClean="0"/>
              <a:t>23.09.2020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482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BE8A-B270-4704-911A-8F91BED42D3B}" type="datetime1">
              <a:rPr lang="tr-TR" smtClean="0"/>
              <a:t>23.09.2020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39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7C7-905D-4F7C-A532-FA77F6751C21}" type="datetime1">
              <a:rPr lang="tr-TR" smtClean="0"/>
              <a:t>23.09.2020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63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856D-4818-46AA-8899-8C5E7C2C9ECB}" type="datetime1">
              <a:rPr lang="tr-TR" smtClean="0"/>
              <a:t>23.09.2020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905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EEF4-8EB2-45DE-A015-15B43AA127CF}" type="datetime1">
              <a:rPr lang="tr-TR" smtClean="0"/>
              <a:t>23.09.2020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03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14EE-AE8D-46FB-86A8-7F23DF574C03}" type="datetime1">
              <a:rPr lang="tr-TR" smtClean="0"/>
              <a:t>23.09.2020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67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6A57-F98E-4DAB-8BE0-901BEEB71207}" type="datetime1">
              <a:rPr lang="tr-TR" smtClean="0"/>
              <a:t>23.09.2020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0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16" y="2183711"/>
            <a:ext cx="1203958" cy="1203958"/>
          </a:xfrm>
          <a:prstGeom prst="rect">
            <a:avLst/>
          </a:prstGeom>
        </p:spPr>
      </p:pic>
      <p:sp>
        <p:nvSpPr>
          <p:cNvPr id="6" name="Yuvarlatılmış Çapraz Köşeli Dikdörtgen 5"/>
          <p:cNvSpPr/>
          <p:nvPr/>
        </p:nvSpPr>
        <p:spPr>
          <a:xfrm>
            <a:off x="418454" y="2092271"/>
            <a:ext cx="11468746" cy="4339526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0" y="2005427"/>
            <a:ext cx="12070080" cy="4100905"/>
          </a:xfrm>
        </p:spPr>
        <p:txBody>
          <a:bodyPr>
            <a:normAutofit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KAZANIMLAR</a:t>
            </a:r>
          </a:p>
          <a:p>
            <a:pPr marL="1350963" indent="-5461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F.7.1.1.1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. Uzay teknolojilerini açıklar.</a:t>
            </a:r>
          </a:p>
          <a:p>
            <a:pPr marL="1350963" indent="-5461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F.7.1.1.2. Uzay kirliliğinin nedenlerini ifade ederek bu kirliliğin yol açabileceği olası sonuçları tahmin eder.</a:t>
            </a:r>
          </a:p>
          <a:p>
            <a:pPr marL="1350963" indent="-5461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F.7.1.1.3. Teknoloji ile uzay araştırmaları arasındaki ilişkiyi açıklar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0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10881" y="388858"/>
            <a:ext cx="104483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UZAY ARAŞTIRMALARI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5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348993" y="945396"/>
            <a:ext cx="5594888" cy="3146156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348993" y="4345325"/>
            <a:ext cx="5594888" cy="201477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800" dirty="0" smtClean="0">
              <a:latin typeface="Chaparral Pro Light" panose="02060403030505090203" pitchFamily="18" charset="-94"/>
            </a:endParaRPr>
          </a:p>
          <a:p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Astronot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ve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bilim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insanlarının uzayda uzun süre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kalmalarını, deney ve araştırmalar yapmalarını sağlayan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araçlarına uzay istasyonu denir.</a:t>
            </a:r>
          </a:p>
          <a:p>
            <a:pPr algn="ctr">
              <a:tabLst>
                <a:tab pos="620713" algn="l"/>
              </a:tabLst>
            </a:pP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6248770" y="945396"/>
            <a:ext cx="5594888" cy="3146156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6248770" y="4345325"/>
            <a:ext cx="5594888" cy="201477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800" dirty="0" smtClean="0">
              <a:latin typeface="Chaparral Pro Light" panose="02060403030505090203" pitchFamily="18" charset="-94"/>
            </a:endParaRPr>
          </a:p>
          <a:p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ULUSLARARASI UZAY İSTASYONU;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Yapımında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birçok ülkenin katkısı vardır.</a:t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Dünya'dan çıplak gözle görülebilir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r>
              <a:rPr lang="tr-TR" sz="2800" dirty="0" smtClean="0"/>
              <a:t/>
            </a:r>
            <a:br>
              <a:rPr lang="tr-TR" sz="2800" dirty="0" smtClean="0"/>
            </a:b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234256" y="3533613"/>
            <a:ext cx="5594888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ULUSLARARASI </a:t>
            </a:r>
            <a:r>
              <a:rPr lang="tr-TR" sz="2800" dirty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UZAY İSTASYONU</a:t>
            </a:r>
          </a:p>
        </p:txBody>
      </p:sp>
      <p:sp>
        <p:nvSpPr>
          <p:cNvPr id="11" name="Yatay Kaydırma 10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İSTASYONU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2" name="Altbilgi Yer Tutucusu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63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31072"/>
            <a:ext cx="2384069" cy="3101949"/>
          </a:xfrm>
          <a:prstGeom prst="rect">
            <a:avLst/>
          </a:prstGeom>
        </p:spPr>
      </p:pic>
      <p:sp>
        <p:nvSpPr>
          <p:cNvPr id="5" name="Yuvarlatılmış Çapraz Köşeli Dikdörtgen 4"/>
          <p:cNvSpPr/>
          <p:nvPr/>
        </p:nvSpPr>
        <p:spPr>
          <a:xfrm>
            <a:off x="363506" y="1146633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Roketler uzaya uydu veya uzay aracı taşımada kullanılan araçlardır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roketi taşıdıkları yakıt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ve oksijenin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yanması sonucu oluşan gazların itmesi sonucu ilerler.</a:t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roketleri genellikle bir kez kullanılır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 algn="just"/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endParaRPr lang="tr-TR" dirty="0"/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55982" y="1146633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/>
            <a:endParaRPr lang="tr-TR" dirty="0"/>
          </a:p>
        </p:txBody>
      </p:sp>
      <p:sp>
        <p:nvSpPr>
          <p:cNvPr id="7" name="Yatay Kaydırma 6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ROKETİ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82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363505" y="1248232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Tekrar kullanılabilen uzay araçlarıdır.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mekikleri roket gibi havalanır ve uçak gibi iniş yapabilir.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Uydu yerleştirmek ve uzayla ilgili araştırma yapmak için geliştirilmiştir.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İlk uzay mekiği Columbia Uzay </a:t>
            </a:r>
            <a:r>
              <a:rPr lang="tr-TR" sz="2800" dirty="0" err="1">
                <a:solidFill>
                  <a:srgbClr val="FFFF00"/>
                </a:solidFill>
                <a:latin typeface="Chaparral Pro Light" panose="02060403030505090203" pitchFamily="18" charset="-94"/>
              </a:rPr>
              <a:t>Mekiği'dir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endParaRPr lang="tr-TR" dirty="0"/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48770" y="1248232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/>
            <a:endParaRPr lang="tr-TR" dirty="0"/>
          </a:p>
        </p:txBody>
      </p:sp>
      <p:sp>
        <p:nvSpPr>
          <p:cNvPr id="7" name="Yatay Kaydırma 6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MEKİĞİ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1248233"/>
            <a:ext cx="1800225" cy="50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1521730"/>
            <a:ext cx="4176712" cy="3140385"/>
          </a:xfrm>
          <a:prstGeom prst="rect">
            <a:avLst/>
          </a:prstGeom>
        </p:spPr>
      </p:pic>
      <p:sp>
        <p:nvSpPr>
          <p:cNvPr id="4" name="Yuvarlatılmış Çapraz Köşeli Dikdörtgen 3"/>
          <p:cNvSpPr/>
          <p:nvPr/>
        </p:nvSpPr>
        <p:spPr>
          <a:xfrm>
            <a:off x="305450" y="1248232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Uzayı araştırmada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gönderilen, uzaktan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kumandayla çalışan insansız uzay aracıdır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Fotoğraf çekme, atmosfer ve toprak analiz etmede kullanılır.</a:t>
            </a:r>
            <a:endParaRPr lang="tr-TR" dirty="0"/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6255979" y="1248232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/>
            <a:endParaRPr lang="tr-TR" dirty="0"/>
          </a:p>
        </p:txBody>
      </p:sp>
      <p:sp>
        <p:nvSpPr>
          <p:cNvPr id="6" name="Yatay Kaydırma 5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SONDASI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79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06" y="1779088"/>
            <a:ext cx="2400300" cy="3114675"/>
          </a:xfrm>
          <a:prstGeom prst="rect">
            <a:avLst/>
          </a:prstGeom>
        </p:spPr>
      </p:pic>
      <p:sp>
        <p:nvSpPr>
          <p:cNvPr id="4" name="Yuvarlatılmış Çapraz Köşeli Dikdörtgen 3"/>
          <p:cNvSpPr/>
          <p:nvPr/>
        </p:nvSpPr>
        <p:spPr>
          <a:xfrm>
            <a:off x="363506" y="1201491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Uzayda belirli yörüngelerde dolaşan teleskoplardır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Dünyadaki ışık kirliliği ve olumsuz hava şartlarından etkilenmez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Hubble Uzay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teleskobu;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en büyük uzay teleskobudur.</a:t>
            </a: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6248770" y="1201491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/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6267097" y="5129940"/>
            <a:ext cx="5594888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HUBBLE </a:t>
            </a:r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UZAY 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TELESKOBU</a:t>
            </a:r>
            <a:endParaRPr lang="tr-TR" sz="28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Yatay Kaydırma 6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TELESKOBU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09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43" y="1016609"/>
            <a:ext cx="2147527" cy="2826422"/>
          </a:xfrm>
          <a:prstGeom prst="rect">
            <a:avLst/>
          </a:prstGeom>
        </p:spPr>
      </p:pic>
      <p:sp>
        <p:nvSpPr>
          <p:cNvPr id="8" name="Yuvarlatılmış Çapraz Köşeli Dikdörtgen 7"/>
          <p:cNvSpPr/>
          <p:nvPr/>
        </p:nvSpPr>
        <p:spPr>
          <a:xfrm>
            <a:off x="363505" y="1016609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İnsan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eliyle yapılan ve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Dünya yörüngesine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yerleştirilen cisimlere yapay uydu denir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Askeri, haberleşme, meteoroloji ve gök cisimlerini inceleme amaçlı kullanılır.</a:t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9" name="Yuvarlatılmış Çapraz Köşeli Dikdörtgen 8"/>
          <p:cNvSpPr/>
          <p:nvPr/>
        </p:nvSpPr>
        <p:spPr>
          <a:xfrm>
            <a:off x="6248770" y="1016609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/>
            <a:endParaRPr lang="tr-TR" dirty="0"/>
          </a:p>
        </p:txBody>
      </p:sp>
      <p:sp>
        <p:nvSpPr>
          <p:cNvPr id="10" name="Yuvarlatılmış Dikdörtgen 9"/>
          <p:cNvSpPr/>
          <p:nvPr/>
        </p:nvSpPr>
        <p:spPr>
          <a:xfrm>
            <a:off x="276420" y="5682222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0713" algn="l"/>
              </a:tabLst>
            </a:pPr>
            <a:r>
              <a:rPr lang="tr-TR" sz="28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NOT: Uzayda 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bir gezegenin ya da başka bir gök cisminin çevresinde dönen herhangi bir nesneye UYDU denir. Ay, </a:t>
            </a:r>
            <a:r>
              <a:rPr lang="tr-TR" sz="2800" dirty="0" err="1">
                <a:solidFill>
                  <a:schemeClr val="bg1"/>
                </a:solidFill>
                <a:latin typeface="Chaparral Pro Light" panose="02060403030505090203" pitchFamily="18" charset="-94"/>
              </a:rPr>
              <a:t>dünya’nın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 tek doğal uydusudur. </a:t>
            </a:r>
          </a:p>
        </p:txBody>
      </p:sp>
      <p:sp>
        <p:nvSpPr>
          <p:cNvPr id="11" name="Yatay Kaydırma 10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YAPAY UYDU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83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347636" y="1006656"/>
            <a:ext cx="2803805" cy="2634712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273712" y="5435477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0713" algn="l"/>
              </a:tabLst>
            </a:pPr>
            <a:r>
              <a:rPr lang="tr-TR" sz="28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Haberleşme, konum belirleme, meteoroloji, doğal kaynakların izlenmesi, casusluk dahil olmak üzere askeri amaçlar uyduların kullanıldıkları alanlardır.</a:t>
            </a: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3239499" y="1968658"/>
            <a:ext cx="2803805" cy="2634712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9" name="Yuvarlatılmış Çapraz Köşeli Dikdörtgen 8"/>
          <p:cNvSpPr/>
          <p:nvPr/>
        </p:nvSpPr>
        <p:spPr>
          <a:xfrm>
            <a:off x="6123321" y="1006656"/>
            <a:ext cx="2803805" cy="2634712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10" name="Yuvarlatılmış Çapraz Köşeli Dikdörtgen 9"/>
          <p:cNvSpPr/>
          <p:nvPr/>
        </p:nvSpPr>
        <p:spPr>
          <a:xfrm>
            <a:off x="9000670" y="1968658"/>
            <a:ext cx="2803805" cy="2634712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331768" y="3748024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HABERLEŞME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239499" y="4671941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KONUM BELİRLEME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108510" y="3695426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METEOROLOJİ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000670" y="4657427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ASKERİ AMAÇLAR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5" name="Yatay Kaydırma 14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YAPAY UYDU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6" name="Altbilgi Yer Tutucusu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67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247392" y="945636"/>
            <a:ext cx="11668836" cy="3786022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r-TR" sz="28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32879" y="4882205"/>
            <a:ext cx="11668835" cy="1525792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TÜBİTAK UZAY, 2001’de başlattığı BİLSAT projesi ile uydu üretim ve test altyapısına sahip olmuştur. 27 Eylül 2003’te fırlatılan BİLSAT, ülkemizin ilk gözlem uydusu olma özelliğini taşımaktadır. </a:t>
            </a:r>
            <a:r>
              <a:rPr lang="tr-TR" sz="28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2006 yılında görevini tamamladı</a:t>
            </a:r>
            <a:endParaRPr lang="tr-TR" sz="2800" dirty="0">
              <a:solidFill>
                <a:schemeClr val="bg1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47392" y="4156248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BİLSAT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9" name="Yatay Kaydırma 8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ÜLKEMİZİN YAPAY UYDU ÇALIŞMALARI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9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348992" y="1253882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RASAT projesi başlatılarak ilk millî uydu tasarım ve üretim faaliyetleri gerçekleştirilmiştir. 17 Ağustos 2011’de uzaya fırlatılmıştır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</a:p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Haritacılık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, afet izleme, şehircilik ve çevre planlama uydunun kullanım alanlarıdır. </a:t>
            </a:r>
          </a:p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92312" y="1253882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6292312" y="5182331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RASAT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atay Kaydırma 7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ÜLKEMİZİN YAPAY UYDU ÇALIŞMALARI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0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Çapraz Köşeli Dikdörtgen 3"/>
          <p:cNvSpPr/>
          <p:nvPr/>
        </p:nvSpPr>
        <p:spPr>
          <a:xfrm>
            <a:off x="363506" y="1260768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Göktürk-2, 18 Aralık 2012’de uzaya fırlatılmıştır.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Türk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Silahlı Kuvvetleri ile kamu kurum ve kuruluşlarının görüntü ihtiyacını karşılamak amacıyla kullanılan bir adet yer istasyonu geliştirme projesidir. </a:t>
            </a:r>
            <a:endParaRPr lang="tr-TR" sz="28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Alınan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görüntüler işlenerek uydu kontrolleri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yapılmaktadır.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Millî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uçuş bilgisayarı ve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Milli yazılımlar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kullanılmıştır. </a:t>
            </a:r>
            <a:endParaRPr lang="tr-TR" sz="28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6241971" y="1260768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6292312" y="5174202"/>
            <a:ext cx="2747103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GÖKTÜRK-2</a:t>
            </a:r>
            <a:endParaRPr lang="tr-TR" sz="2000" b="1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Yatay Kaydırma 6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ÜLKEMİZİN YAPAY UYDU ÇALIŞMALARI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0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uvarlatılmış Çapraz Köşeli Dikdörtgen 19"/>
          <p:cNvSpPr/>
          <p:nvPr/>
        </p:nvSpPr>
        <p:spPr>
          <a:xfrm>
            <a:off x="308401" y="1274429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chemeClr val="bg1"/>
                </a:solidFill>
                <a:latin typeface="Chaparral Pro Light" panose="02060403030505090203" pitchFamily="18" charset="-94"/>
              </a:rPr>
              <a:t>ASTRONOMİ (GÖK BİLİMİ);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Gök cisimlerinin yapısını, özelliklerini ve hareketlerini inceleyen bilim dalıdır. Kısacası evrenin içerdiği her gök cismi, maddesi ve gök olayı astronominin çalışma alanına girmektedir.</a:t>
            </a:r>
          </a:p>
          <a:p>
            <a:pPr algn="ctr"/>
            <a:endParaRPr lang="tr-TR" dirty="0"/>
          </a:p>
        </p:txBody>
      </p:sp>
      <p:sp>
        <p:nvSpPr>
          <p:cNvPr id="19" name="Yatay Kaydırma 18"/>
          <p:cNvSpPr/>
          <p:nvPr/>
        </p:nvSpPr>
        <p:spPr>
          <a:xfrm>
            <a:off x="152342" y="-14514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GÖK BİLİMİ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2" name="Yuvarlatılmış Çapraz Köşeli Dikdörtgen 21"/>
          <p:cNvSpPr/>
          <p:nvPr/>
        </p:nvSpPr>
        <p:spPr>
          <a:xfrm>
            <a:off x="6292312" y="1260039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8" y="1381006"/>
            <a:ext cx="3153298" cy="350531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39" y="1381006"/>
            <a:ext cx="3153298" cy="15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363505" y="1004375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HABERLEŞME VE İLETİŞİM UYDULARIMIZ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/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endParaRPr lang="tr-TR" sz="28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b="1" dirty="0" err="1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Türksat</a:t>
            </a:r>
            <a:r>
              <a:rPr lang="tr-TR" sz="28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b="1" dirty="0">
                <a:solidFill>
                  <a:srgbClr val="FFFF00"/>
                </a:solidFill>
                <a:latin typeface="Chaparral Pro Light" panose="02060403030505090203" pitchFamily="18" charset="-94"/>
              </a:rPr>
              <a:t>3A </a:t>
            </a:r>
            <a:endParaRPr lang="tr-TR" sz="2800" b="1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b="1" dirty="0" err="1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Türksat</a:t>
            </a:r>
            <a:r>
              <a:rPr lang="tr-TR" sz="28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b="1" dirty="0">
                <a:solidFill>
                  <a:srgbClr val="FFFF00"/>
                </a:solidFill>
                <a:latin typeface="Chaparral Pro Light" panose="02060403030505090203" pitchFamily="18" charset="-94"/>
              </a:rPr>
              <a:t>4A </a:t>
            </a:r>
            <a:endParaRPr lang="tr-TR" sz="2800" b="1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b="1" dirty="0" err="1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Türksat</a:t>
            </a:r>
            <a:r>
              <a:rPr lang="tr-TR" sz="28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4B</a:t>
            </a:r>
            <a:endParaRPr lang="tr-TR" sz="28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48770" y="1004375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KEŞİF VE GÖZLEM UYDULARIMIZ</a:t>
            </a:r>
          </a:p>
          <a:p>
            <a:pPr algn="ctr"/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RASAT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GÖKTÜRK-2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GÖKTÜRK-1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290934" y="5587759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0713" algn="l"/>
              </a:tabLst>
            </a:pPr>
            <a:r>
              <a:rPr lang="tr-TR" sz="2800" dirty="0" err="1">
                <a:solidFill>
                  <a:schemeClr val="bg1"/>
                </a:solidFill>
                <a:latin typeface="Chaparral Pro Light" panose="02060403030505090203" pitchFamily="18" charset="-94"/>
              </a:rPr>
              <a:t>Türksat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 1B, </a:t>
            </a:r>
            <a:r>
              <a:rPr lang="tr-TR" sz="2800" dirty="0" err="1">
                <a:solidFill>
                  <a:schemeClr val="bg1"/>
                </a:solidFill>
                <a:latin typeface="Chaparral Pro Light" panose="02060403030505090203" pitchFamily="18" charset="-94"/>
              </a:rPr>
              <a:t>Türksat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 1C ve </a:t>
            </a:r>
            <a:r>
              <a:rPr lang="tr-TR" sz="2800" dirty="0" err="1">
                <a:solidFill>
                  <a:schemeClr val="bg1"/>
                </a:solidFill>
                <a:latin typeface="Chaparral Pro Light" panose="02060403030505090203" pitchFamily="18" charset="-94"/>
              </a:rPr>
              <a:t>Türksat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 2A haberleşme uyduları ve Türkiye’nin ilk gözlem uydusu olan Bilsat </a:t>
            </a:r>
            <a:r>
              <a:rPr lang="tr-TR" sz="28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görevini 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tamamlamış uydular arasında yer alır.</a:t>
            </a:r>
          </a:p>
        </p:txBody>
      </p:sp>
      <p:sp>
        <p:nvSpPr>
          <p:cNvPr id="8" name="Yatay Kaydırma 7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ÜLKEMİZİN YAPAY UYDU ÇALIŞMALARI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4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eşgen 13"/>
          <p:cNvSpPr/>
          <p:nvPr/>
        </p:nvSpPr>
        <p:spPr>
          <a:xfrm rot="10800000">
            <a:off x="7538172" y="962491"/>
            <a:ext cx="4320000" cy="3637920"/>
          </a:xfrm>
          <a:prstGeom prst="homePlat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Beşgen 12"/>
          <p:cNvSpPr/>
          <p:nvPr/>
        </p:nvSpPr>
        <p:spPr>
          <a:xfrm>
            <a:off x="218366" y="962491"/>
            <a:ext cx="4320000" cy="3637920"/>
          </a:xfrm>
          <a:prstGeom prst="homePlat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214380" y="4862285"/>
            <a:ext cx="11668835" cy="168550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Uzay kirliliği günümüzde günlük yaşamı olumsuz etkilemediği için önemsiz gibi görünmektedir. Önlem alınmazsa </a:t>
            </a:r>
            <a:r>
              <a:rPr lang="tr-TR" sz="28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kirliliğin 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boyutları artacak, uzay araştırmaları bu durumdan olumsuz etkilenecektir. </a:t>
            </a:r>
            <a:r>
              <a:rPr lang="tr-TR" sz="28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Haberleşme</a:t>
            </a:r>
            <a:r>
              <a:rPr lang="tr-TR" sz="28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, ulaşım, ulusal güvenlik gibi alanlarda aksamalar yaşanacaktır.</a:t>
            </a:r>
          </a:p>
        </p:txBody>
      </p:sp>
      <p:sp>
        <p:nvSpPr>
          <p:cNvPr id="11" name="Akış Çizelgesi: Öteki İşlem 10"/>
          <p:cNvSpPr/>
          <p:nvPr/>
        </p:nvSpPr>
        <p:spPr>
          <a:xfrm>
            <a:off x="3518108" y="900000"/>
            <a:ext cx="5040000" cy="3899795"/>
          </a:xfrm>
          <a:prstGeom prst="flowChartAlternateProcess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Dünya’nın çevresinde değişik yörüngelerde dönen ve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işlevini yitiren insan yapımı cisimlerin tümü </a:t>
            </a:r>
            <a:r>
              <a:rPr lang="tr-TR" sz="28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 KİRLİLİĞİ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oluşturur.</a:t>
            </a:r>
          </a:p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Ömrünü tüketmiş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uydular, roketler ve diğer araçlar kirliliğin nedenlerindendir. 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2" name="Yatay Kaydırma 11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KİRLİLİĞİ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5" name="Altbilgi Yer Tutucusu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7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361951" y="900000"/>
            <a:ext cx="11468746" cy="5297600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Güneş sistemimizin araştırılıp incelenmesi, gezegenlerin yapısı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 dışında yaşam olasılığının araştırılması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Galaksiler, yıldızlar, karadelikler ve diğer uzay yapıtaşlarının incelenmesi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Tıp, fizik, kimya, biyoloji, endüstri gibi diğer alanlara da çok önemli katkılar sağlanması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Uzayda doğal olayların ölçülmesi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Yer dışında insanlığa yararlı olabilecek kaynakların ve enerjinin bulunması.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 yer üstü ve yer altı kaynaklarının bulunması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Meteoroloji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, iletişim (haberleşme) ve enerji</a:t>
            </a:r>
          </a:p>
        </p:txBody>
      </p:sp>
      <p:sp>
        <p:nvSpPr>
          <p:cNvPr id="7" name="Yatay Kaydırma 6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ARAŞTIRMALARININ NEDENLERİ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7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Çapraz Köşeli Dikdörtgen 5"/>
          <p:cNvSpPr/>
          <p:nvPr/>
        </p:nvSpPr>
        <p:spPr>
          <a:xfrm>
            <a:off x="350353" y="1053000"/>
            <a:ext cx="11614338" cy="1021515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araştırmaları sayesinde gündelik yaşamımızda kullanılan bir çok araç geliştirilmiştir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310849" y="4243571"/>
            <a:ext cx="11614338" cy="1830010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Teflon, su arıtma cihazı, tükenmez kalem, alüminyum folyo, </a:t>
            </a:r>
            <a:r>
              <a:rPr lang="tr-TR" sz="2800" dirty="0" err="1">
                <a:solidFill>
                  <a:srgbClr val="FFFF00"/>
                </a:solidFill>
                <a:latin typeface="Chaparral Pro Light" panose="02060403030505090203" pitchFamily="18" charset="-94"/>
              </a:rPr>
              <a:t>streç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 film, duman </a:t>
            </a:r>
            <a:r>
              <a:rPr lang="tr-TR" sz="2800" dirty="0" err="1">
                <a:solidFill>
                  <a:srgbClr val="FFFF00"/>
                </a:solidFill>
                <a:latin typeface="Chaparral Pro Light" panose="02060403030505090203" pitchFamily="18" charset="-94"/>
              </a:rPr>
              <a:t>dedektörü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, kalp pili, uydu </a:t>
            </a:r>
            <a:r>
              <a:rPr lang="tr-TR" sz="2800" dirty="0" err="1">
                <a:solidFill>
                  <a:srgbClr val="FFFF00"/>
                </a:solidFill>
                <a:latin typeface="Chaparral Pro Light" panose="02060403030505090203" pitchFamily="18" charset="-94"/>
              </a:rPr>
              <a:t>navigasyon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 cihazı, diş teli, yapay kol ve bacaklar, yapay kalp pompası, itfaiyeci tüpü, kulak termometresi, MR cihazı, çelik yelek, bebek maması bunlardan bir kaçıdır.</a:t>
            </a:r>
          </a:p>
        </p:txBody>
      </p:sp>
      <p:sp>
        <p:nvSpPr>
          <p:cNvPr id="10" name="Katlanmış Nesne 9"/>
          <p:cNvSpPr/>
          <p:nvPr/>
        </p:nvSpPr>
        <p:spPr>
          <a:xfrm>
            <a:off x="386431" y="2259043"/>
            <a:ext cx="1800000" cy="1800000"/>
          </a:xfrm>
          <a:prstGeom prst="foldedCorner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Katlanmış Nesne 17"/>
          <p:cNvSpPr/>
          <p:nvPr/>
        </p:nvSpPr>
        <p:spPr>
          <a:xfrm>
            <a:off x="2297465" y="2266320"/>
            <a:ext cx="1800000" cy="1800000"/>
          </a:xfrm>
          <a:prstGeom prst="foldedCorne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Katlanmış Nesne 18"/>
          <p:cNvSpPr/>
          <p:nvPr/>
        </p:nvSpPr>
        <p:spPr>
          <a:xfrm>
            <a:off x="4208499" y="2259043"/>
            <a:ext cx="1800000" cy="1800000"/>
          </a:xfrm>
          <a:prstGeom prst="foldedCorne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Katlanmış Nesne 19"/>
          <p:cNvSpPr/>
          <p:nvPr/>
        </p:nvSpPr>
        <p:spPr>
          <a:xfrm>
            <a:off x="6187536" y="2265416"/>
            <a:ext cx="1800000" cy="1800000"/>
          </a:xfrm>
          <a:prstGeom prst="foldedCorne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Katlanmış Nesne 20"/>
          <p:cNvSpPr/>
          <p:nvPr/>
        </p:nvSpPr>
        <p:spPr>
          <a:xfrm>
            <a:off x="8127598" y="2265686"/>
            <a:ext cx="1800000" cy="1800000"/>
          </a:xfrm>
          <a:prstGeom prst="foldedCorner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Katlanmış Nesne 21"/>
          <p:cNvSpPr/>
          <p:nvPr/>
        </p:nvSpPr>
        <p:spPr>
          <a:xfrm>
            <a:off x="10067660" y="2259043"/>
            <a:ext cx="1800000" cy="1800000"/>
          </a:xfrm>
          <a:prstGeom prst="foldedCorner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Yuvarlatılmış Dikdörtgen 22"/>
          <p:cNvSpPr/>
          <p:nvPr/>
        </p:nvSpPr>
        <p:spPr>
          <a:xfrm>
            <a:off x="397082" y="3681921"/>
            <a:ext cx="1419580" cy="394108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TEFLON</a:t>
            </a:r>
            <a:endParaRPr lang="tr-TR" sz="1200" b="1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2297465" y="3671308"/>
            <a:ext cx="1419580" cy="394108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TÜKENMEZ KALEM</a:t>
            </a:r>
            <a:endParaRPr lang="tr-TR" sz="1200" b="1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4228428" y="3664935"/>
            <a:ext cx="1419580" cy="394108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ALÜMİNYUM FOLYO</a:t>
            </a:r>
            <a:endParaRPr lang="tr-TR" sz="1200" b="1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6187536" y="3650421"/>
            <a:ext cx="1419580" cy="394108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DİŞ TELİ</a:t>
            </a:r>
            <a:endParaRPr lang="tr-TR" sz="1200" b="1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8154450" y="3671308"/>
            <a:ext cx="1419580" cy="394108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MR CİHAZI</a:t>
            </a:r>
            <a:endParaRPr lang="tr-TR" sz="1200" b="1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10067660" y="3664935"/>
            <a:ext cx="1419580" cy="394108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NAVİGSYON</a:t>
            </a:r>
            <a:endParaRPr lang="tr-TR" sz="1200" b="1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30" name="Yatay Kaydırma 29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TEKNOLOJİSİNİN SAĞLADIĞI YARARLAR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31" name="Altbilgi Yer Tutucusu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83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Çapraz Köşeli Dikdörtgen 3"/>
          <p:cNvSpPr/>
          <p:nvPr/>
        </p:nvSpPr>
        <p:spPr>
          <a:xfrm>
            <a:off x="1953524" y="957317"/>
            <a:ext cx="9933676" cy="5441804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TÜBİTAK UZAY ARAŞTIRMA ENSTİTÜSÜ (TÜRKİYE)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TÜRKİYE UZAY AJANSI  (TÜRKİYE)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ULUSAL HAVACILIK VE UZAY DAİRESİ –NASA  (AMERİKA)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AVRUPA UZAY AJANSI 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RUSYA UZAY KURUMU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ÇİN UZAY AJANSI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32597" y="986346"/>
            <a:ext cx="1440000" cy="10800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332597" y="2067888"/>
            <a:ext cx="1440000" cy="10800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332597" y="4248790"/>
            <a:ext cx="1440000" cy="10800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332597" y="3163944"/>
            <a:ext cx="1440000" cy="10800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332597" y="5348150"/>
            <a:ext cx="1440000" cy="10800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atay Kaydırma 12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ARAŞTIRMASI YAPAN BAZI KURUMLAR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6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sp>
        <p:nvSpPr>
          <p:cNvPr id="3" name="Yuvarlatılmış Çapraz Köşeli Dikdörtgen 2"/>
          <p:cNvSpPr/>
          <p:nvPr/>
        </p:nvSpPr>
        <p:spPr>
          <a:xfrm>
            <a:off x="363505" y="1247386"/>
            <a:ext cx="7256493" cy="504000"/>
          </a:xfrm>
          <a:prstGeom prst="round2Diag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Gezegenlerin etrafında belli yörüngelerde dolanan gök cisimleri</a:t>
            </a:r>
            <a:endParaRPr lang="tr-TR" sz="20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4" name="Yatay Kaydırma 3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63503" y="1809217"/>
            <a:ext cx="7256493" cy="504000"/>
          </a:xfrm>
          <a:prstGeom prst="round2Diag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Ülkemizin ilk keşif ve gözlem uydusu</a:t>
            </a:r>
            <a:endParaRPr lang="tr-TR" sz="20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363503" y="2334168"/>
            <a:ext cx="7256493" cy="504000"/>
          </a:xfrm>
          <a:prstGeom prst="round2Diag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Yeniden kullanılabilen ve uyduları taşıyabilen uzay aracı</a:t>
            </a:r>
            <a:endParaRPr lang="tr-TR" sz="20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Yuvarlatılmış Çapraz Köşeli Dikdörtgen 6"/>
          <p:cNvSpPr/>
          <p:nvPr/>
        </p:nvSpPr>
        <p:spPr>
          <a:xfrm>
            <a:off x="363503" y="2871413"/>
            <a:ext cx="7256493" cy="504000"/>
          </a:xfrm>
          <a:prstGeom prst="round2Diag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Bir gezegeni veya gök cismini incelemek için gönderilen insansız uzay aracı</a:t>
            </a:r>
            <a:endParaRPr lang="tr-TR" sz="20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363503" y="3424475"/>
            <a:ext cx="7256493" cy="504000"/>
          </a:xfrm>
          <a:prstGeom prst="round2Diag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Uydu ve uzay araçlarının işlevini kaybetmesi sonucu uzayda bırakılması</a:t>
            </a:r>
            <a:endParaRPr lang="tr-TR" sz="20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9" name="Yuvarlatılmış Çapraz Köşeli Dikdörtgen 8"/>
          <p:cNvSpPr/>
          <p:nvPr/>
        </p:nvSpPr>
        <p:spPr>
          <a:xfrm>
            <a:off x="363503" y="4005931"/>
            <a:ext cx="7256493" cy="504000"/>
          </a:xfrm>
          <a:prstGeom prst="round2Diag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Yüksek çözünürlüklü ilk gözlem uydumuz</a:t>
            </a:r>
            <a:endParaRPr lang="tr-TR" sz="28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0" name="Yuvarlatılmış Çapraz Köşeli Dikdörtgen 9"/>
          <p:cNvSpPr/>
          <p:nvPr/>
        </p:nvSpPr>
        <p:spPr>
          <a:xfrm>
            <a:off x="363503" y="4587387"/>
            <a:ext cx="7256493" cy="504000"/>
          </a:xfrm>
          <a:prstGeom prst="round2Diag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Haberleşme, gözlem ve keşif amaçlı kullanılır</a:t>
            </a:r>
            <a:endParaRPr lang="tr-TR" sz="28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1" name="Yuvarlatılmış Çapraz Köşeli Dikdörtgen 10"/>
          <p:cNvSpPr/>
          <p:nvPr/>
        </p:nvSpPr>
        <p:spPr>
          <a:xfrm>
            <a:off x="363503" y="5168843"/>
            <a:ext cx="7256493" cy="504000"/>
          </a:xfrm>
          <a:prstGeom prst="round2Diag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İçinde deney </a:t>
            </a:r>
            <a:r>
              <a:rPr lang="tr-TR" sz="280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ve </a:t>
            </a:r>
            <a:r>
              <a:rPr lang="tr-TR" sz="280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araştırmalar </a:t>
            </a:r>
            <a:r>
              <a:rPr lang="tr-TR" sz="28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yapılan uzay aracı</a:t>
            </a:r>
            <a:endParaRPr lang="tr-TR" sz="28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619995" y="1244620"/>
            <a:ext cx="4320000" cy="504000"/>
          </a:xfrm>
          <a:prstGeom prst="roundRect">
            <a:avLst/>
          </a:prstGeom>
          <a:solidFill>
            <a:schemeClr val="accent6">
              <a:lumMod val="5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UYDU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7619995" y="3439605"/>
            <a:ext cx="4320000" cy="504000"/>
          </a:xfrm>
          <a:prstGeom prst="roundRect">
            <a:avLst/>
          </a:prstGeom>
          <a:solidFill>
            <a:schemeClr val="accent6">
              <a:lumMod val="5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 KİRLİLİĞİ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619995" y="2877894"/>
            <a:ext cx="4320000" cy="504000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 SONDASI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619995" y="1803338"/>
            <a:ext cx="4320000" cy="504000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BİLSAT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619995" y="2334168"/>
            <a:ext cx="4320000" cy="504000"/>
          </a:xfrm>
          <a:prstGeom prst="roundRect">
            <a:avLst/>
          </a:prstGeom>
          <a:solidFill>
            <a:schemeClr val="accent6">
              <a:lumMod val="5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 MEKİĞİ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7619995" y="3985744"/>
            <a:ext cx="4320000" cy="504000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GÖKTÜRK-2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619995" y="5168843"/>
            <a:ext cx="4320000" cy="504000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 İSTASYONU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619995" y="4586875"/>
            <a:ext cx="4320000" cy="504000"/>
          </a:xfrm>
          <a:prstGeom prst="roundRect">
            <a:avLst/>
          </a:prstGeom>
          <a:solidFill>
            <a:schemeClr val="accent6">
              <a:lumMod val="5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UYDU</a:t>
            </a:r>
            <a:endParaRPr lang="tr-TR" sz="2400" b="1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588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" y="5431157"/>
            <a:ext cx="12192000" cy="1156698"/>
          </a:xfrm>
        </p:spPr>
        <p:txBody>
          <a:bodyPr/>
          <a:lstStyle/>
          <a:p>
            <a:r>
              <a:rPr lang="tr-TR" sz="2000" dirty="0" smtClean="0">
                <a:solidFill>
                  <a:schemeClr val="bg1"/>
                </a:solidFill>
              </a:rPr>
              <a:t>Galip YAVUZARSLAN©2020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107244" y="3327991"/>
            <a:ext cx="49162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 </a:t>
            </a:r>
            <a:r>
              <a:rPr lang="tr-TR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BİTTİ  </a:t>
            </a:r>
            <a:r>
              <a:rPr lang="tr-TR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tr-TR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7" y="591173"/>
            <a:ext cx="3895725" cy="3829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46476"/>
            <a:ext cx="4622683" cy="26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9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kış Çizelgesi: Öteki İşlem 10"/>
          <p:cNvSpPr/>
          <p:nvPr/>
        </p:nvSpPr>
        <p:spPr>
          <a:xfrm>
            <a:off x="6254069" y="4992667"/>
            <a:ext cx="5594400" cy="143095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kış Çizelgesi: Öteki İşlem 9"/>
          <p:cNvSpPr/>
          <p:nvPr/>
        </p:nvSpPr>
        <p:spPr>
          <a:xfrm>
            <a:off x="364830" y="5013231"/>
            <a:ext cx="5594400" cy="143095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6664271" y="5059190"/>
            <a:ext cx="51622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araştırmaları için uzaya giden kişilere </a:t>
            </a:r>
            <a:r>
              <a:rPr lang="tr-TR" sz="2800" b="1" dirty="0">
                <a:solidFill>
                  <a:srgbClr val="FFFF00"/>
                </a:solidFill>
                <a:latin typeface="Chaparral Pro Light" panose="02060403030505090203" pitchFamily="18" charset="-94"/>
              </a:rPr>
              <a:t>astronot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 denir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  Ruslar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 </a:t>
            </a:r>
            <a:r>
              <a:rPr lang="tr-TR" sz="2800" b="1" dirty="0">
                <a:solidFill>
                  <a:srgbClr val="FFFF00"/>
                </a:solidFill>
                <a:latin typeface="Chaparral Pro Light" panose="02060403030505090203" pitchFamily="18" charset="-94"/>
              </a:rPr>
              <a:t>kozmonot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 kelimesini kullanır</a:t>
            </a:r>
            <a:r>
              <a:rPr lang="tr-TR" dirty="0" smtClean="0">
                <a:solidFill>
                  <a:srgbClr val="2E2E2E"/>
                </a:solidFill>
                <a:latin typeface="Roboto"/>
              </a:rPr>
              <a:t>.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354767" y="5274633"/>
            <a:ext cx="525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Astronomi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bilim dalında çalışan bilim insanları astronom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adını alır.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Yuvarlatılmış Çapraz Köşeli Dikdörtgen 6"/>
          <p:cNvSpPr/>
          <p:nvPr/>
        </p:nvSpPr>
        <p:spPr>
          <a:xfrm>
            <a:off x="6283098" y="211884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335803" y="327996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340253" y="4242884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ASTRONOM</a:t>
            </a:r>
            <a:endParaRPr lang="tr-TR" sz="3200" dirty="0">
              <a:solidFill>
                <a:schemeClr val="bg1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283098" y="4139841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  <a:latin typeface="Chaparral Pro Light" panose="02060403030505090203" pitchFamily="18" charset="-94"/>
              </a:rPr>
              <a:t>ASTRONOT</a:t>
            </a:r>
            <a:endParaRPr lang="tr-TR" sz="3200" dirty="0">
              <a:solidFill>
                <a:schemeClr val="bg1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56" y="414661"/>
            <a:ext cx="2845144" cy="24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kış Çizelgesi: Öteki İşlem 4"/>
          <p:cNvSpPr/>
          <p:nvPr/>
        </p:nvSpPr>
        <p:spPr>
          <a:xfrm>
            <a:off x="370700" y="5067840"/>
            <a:ext cx="11468746" cy="1613464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14267" y="5331475"/>
            <a:ext cx="109132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UZAY;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 atmosferi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dışında kalan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bütün astronomik cisimleri, her türlü madde ve enerjiyi içine alan üç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boyutlu alandır.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r>
              <a:rPr lang="tr-TR" sz="2800" b="1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EVREN ;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 ve bütün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uzayı(bütün gök cisimleri ve boşluğu) 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kapsar.</a:t>
            </a:r>
          </a:p>
        </p:txBody>
      </p:sp>
      <p:sp>
        <p:nvSpPr>
          <p:cNvPr id="3" name="Yuvarlatılmış Çapraz Köşeli Dikdörtgen 2"/>
          <p:cNvSpPr/>
          <p:nvPr/>
        </p:nvSpPr>
        <p:spPr>
          <a:xfrm>
            <a:off x="385214" y="232659"/>
            <a:ext cx="11468746" cy="4703363"/>
          </a:xfrm>
          <a:prstGeom prst="round2DiagRect">
            <a:avLst/>
          </a:prstGeom>
          <a:blipFill dpi="0" rotWithShape="1">
            <a:blip r:embed="rId2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36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atay Kaydırma 4"/>
          <p:cNvSpPr/>
          <p:nvPr/>
        </p:nvSpPr>
        <p:spPr>
          <a:xfrm>
            <a:off x="116766" y="-9907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348990" y="1006656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232878" y="5696737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Dünya'nın ilk yapay uydusu,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SPUTNİK-1</a:t>
            </a:r>
          </a:p>
          <a:p>
            <a:pPr algn="ctr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Rusya tarafından</a:t>
            </a:r>
            <a:r>
              <a:rPr lang="da-DK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1957'de </a:t>
            </a:r>
            <a:r>
              <a:rPr lang="da-DK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yörüngeye oturtuldu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10" name="Yuvarlatılmış Çapraz Köşeli Dikdörtgen 9"/>
          <p:cNvSpPr/>
          <p:nvPr/>
        </p:nvSpPr>
        <p:spPr>
          <a:xfrm>
            <a:off x="6295727" y="977624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44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atay Kaydırma 2"/>
          <p:cNvSpPr/>
          <p:nvPr/>
        </p:nvSpPr>
        <p:spPr>
          <a:xfrm>
            <a:off x="141809" y="-14514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334476" y="1006654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18364" y="5696737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0713" algn="l"/>
              </a:tabLst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1957 yılında SPUTNİK-2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aracı 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ile uzaya gönderilen ilk canlı LAYKA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52185" y="977624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334476" y="4920586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SPUTNİK-2</a:t>
            </a:r>
            <a:endParaRPr lang="tr-TR" sz="32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266699" y="4891560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LAYKA</a:t>
            </a:r>
            <a:endParaRPr lang="tr-TR" sz="32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1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atay Kaydırma 2"/>
          <p:cNvSpPr/>
          <p:nvPr/>
        </p:nvSpPr>
        <p:spPr>
          <a:xfrm>
            <a:off x="156323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363506" y="1016609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61905" y="5619606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0713" algn="l"/>
              </a:tabLst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1961 yılında </a:t>
            </a:r>
            <a:r>
              <a:rPr lang="tr-TR" sz="2800" dirty="0" err="1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Vostok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aracı 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ile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uzaya giden ilk insan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Rus 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YURİ </a:t>
            </a:r>
            <a:r>
              <a:rPr lang="tr-TR" sz="2800" dirty="0" err="1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GAGARİN'dir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48769" y="1016609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319964" y="4932150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VOSTOK</a:t>
            </a:r>
            <a:endParaRPr lang="tr-TR" sz="32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292311" y="4932149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YURİ GAGARİN</a:t>
            </a:r>
            <a:endParaRPr lang="tr-TR" sz="32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05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atay Kaydırma 2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ARAŞTIRMALARI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363506" y="945394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76420" y="5595134"/>
            <a:ext cx="11668835" cy="87092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20713" algn="l"/>
              </a:tabLst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1969 yılında APOLLO-11 uzay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aracı ile 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NEİL ARMSTRONG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 </a:t>
            </a:r>
            <a:endParaRPr lang="tr-TR" sz="2800" dirty="0" smtClean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>
              <a:tabLst>
                <a:tab pos="620713" algn="l"/>
              </a:tabLst>
            </a:pP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Ay'a </a:t>
            </a: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ilk ayak basan kişi olmuştur</a:t>
            </a:r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6248770" y="945394"/>
            <a:ext cx="5594888" cy="448638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363506" y="4863264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APOLLO -11</a:t>
            </a:r>
            <a:endParaRPr lang="tr-TR" sz="3200" dirty="0">
              <a:solidFill>
                <a:schemeClr val="bg1">
                  <a:lumMod val="95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248770" y="4863263"/>
            <a:ext cx="4664990" cy="557939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bg1">
                    <a:lumMod val="95000"/>
                  </a:schemeClr>
                </a:solidFill>
                <a:latin typeface="Chaparral Pro Light" panose="02060403030505090203" pitchFamily="18" charset="-94"/>
              </a:rPr>
              <a:t>NEİL ARMSTRONG</a:t>
            </a: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13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Çapraz Köşeli Dikdörtgen 3"/>
          <p:cNvSpPr/>
          <p:nvPr/>
        </p:nvSpPr>
        <p:spPr>
          <a:xfrm>
            <a:off x="6263283" y="1175660"/>
            <a:ext cx="5594888" cy="4486388"/>
          </a:xfrm>
          <a:prstGeom prst="round2Diag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17. yüzyılda teleskobun icadı ile uzay araştırmaları hız kazanmıştır.</a:t>
            </a:r>
            <a:b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</a:br>
            <a:r>
              <a:rPr lang="tr-TR" sz="2800" dirty="0">
                <a:solidFill>
                  <a:srgbClr val="FFFF00"/>
                </a:solidFill>
                <a:latin typeface="Chaparral Pro Light" panose="02060403030505090203" pitchFamily="18" charset="-94"/>
              </a:rPr>
              <a:t>Uzay araştırmaları sadece teleskopla sınırlı olmayıp, uzay mekikleri, uzay sondaları, uzay roketleri, yapay uydular ve uzay istasyonları ile bu çalışmalar devam etmiştir.</a:t>
            </a:r>
          </a:p>
          <a:p>
            <a:pPr algn="ctr"/>
            <a:endParaRPr lang="tr-TR" dirty="0"/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63506" y="1175660"/>
            <a:ext cx="5594888" cy="448638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800" dirty="0" smtClean="0">
                <a:solidFill>
                  <a:srgbClr val="FFFF00"/>
                </a:solidFill>
                <a:latin typeface="Chaparral Pro Light" panose="02060403030505090203" pitchFamily="18" charset="-94"/>
              </a:rPr>
              <a:t>.</a:t>
            </a:r>
            <a:endParaRPr lang="tr-TR" sz="2800" dirty="0">
              <a:solidFill>
                <a:srgbClr val="FFFF00"/>
              </a:solidFill>
              <a:latin typeface="Chaparral Pro Light" panose="02060403030505090203" pitchFamily="18" charset="-94"/>
            </a:endParaRPr>
          </a:p>
          <a:p>
            <a:pPr algn="ctr"/>
            <a:endParaRPr lang="tr-TR" dirty="0"/>
          </a:p>
        </p:txBody>
      </p:sp>
      <p:sp>
        <p:nvSpPr>
          <p:cNvPr id="6" name="Yatay Kaydırma 5"/>
          <p:cNvSpPr/>
          <p:nvPr/>
        </p:nvSpPr>
        <p:spPr>
          <a:xfrm>
            <a:off x="170838" y="0"/>
            <a:ext cx="11880000" cy="900000"/>
          </a:xfrm>
          <a:prstGeom prst="horizontalScroll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haparral Pro Light" panose="02060403030505090203" pitchFamily="18" charset="-94"/>
              </a:rPr>
              <a:t>UZAY TEKNOLOJİLERİ</a:t>
            </a:r>
            <a:endParaRPr lang="tr-TR" sz="3200" b="1" dirty="0">
              <a:solidFill>
                <a:schemeClr val="accent1">
                  <a:lumMod val="20000"/>
                  <a:lumOff val="80000"/>
                </a:schemeClr>
              </a:solidFill>
              <a:latin typeface="Chaparral Pro Light" panose="02060403030505090203" pitchFamily="18" charset="-94"/>
            </a:endParaRPr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Galip YAVUZARSLAN ©2020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4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898</Words>
  <Application>Microsoft Office PowerPoint</Application>
  <PresentationFormat>Geniş ekran</PresentationFormat>
  <Paragraphs>172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Chaparral Pro Light</vt:lpstr>
      <vt:lpstr>Roboto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UZAY ARAŞTIRMALARI</dc:title>
  <dc:creator>salih çakan</dc:creator>
  <cp:lastModifiedBy>ronaldinho424</cp:lastModifiedBy>
  <cp:revision>74</cp:revision>
  <dcterms:created xsi:type="dcterms:W3CDTF">2017-05-17T14:53:06Z</dcterms:created>
  <dcterms:modified xsi:type="dcterms:W3CDTF">2020-09-23T16:44:33Z</dcterms:modified>
</cp:coreProperties>
</file>